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43891200" cy="34747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944"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C7C8C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CCCEB5-A79C-440F-BD80-3EDC9937B70C}" v="99" dt="2021-07-23T14:21:18.2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01" autoAdjust="0"/>
    <p:restoredTop sz="94660"/>
  </p:normalViewPr>
  <p:slideViewPr>
    <p:cSldViewPr snapToGrid="0">
      <p:cViewPr varScale="1">
        <p:scale>
          <a:sx n="23" d="100"/>
          <a:sy n="23" d="100"/>
        </p:scale>
        <p:origin x="732" y="48"/>
      </p:cViewPr>
      <p:guideLst>
        <p:guide orient="horz" pos="10944"/>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2CAEF62-EE69-4728-9B6D-5F59A994BDE3}" type="doc">
      <dgm:prSet loTypeId="urn:microsoft.com/office/officeart/2005/8/layout/funnel1" loCatId="process" qsTypeId="urn:microsoft.com/office/officeart/2005/8/quickstyle/3d1" qsCatId="3D" csTypeId="urn:microsoft.com/office/officeart/2005/8/colors/accent1_2" csCatId="accent1" phldr="1"/>
      <dgm:spPr/>
      <dgm:t>
        <a:bodyPr/>
        <a:lstStyle/>
        <a:p>
          <a:endParaRPr lang="en-US"/>
        </a:p>
      </dgm:t>
    </dgm:pt>
    <dgm:pt modelId="{F0F07842-E5CE-44FA-9E1E-FD208864166D}">
      <dgm:prSet phldrT="[Text]" custT="1"/>
      <dgm:spPr>
        <a:gradFill rotWithShape="0">
          <a:gsLst>
            <a:gs pos="100000">
              <a:srgbClr val="7030A0"/>
            </a:gs>
            <a:gs pos="100000">
              <a:schemeClr val="accent1">
                <a:hueOff val="0"/>
                <a:satOff val="0"/>
                <a:lumOff val="0"/>
                <a:alphaOff val="0"/>
                <a:lumMod val="99000"/>
                <a:satMod val="120000"/>
                <a:shade val="78000"/>
              </a:schemeClr>
            </a:gs>
          </a:gsLst>
        </a:gradFill>
      </dgm:spPr>
      <dgm:t>
        <a:bodyPr/>
        <a:lstStyle/>
        <a:p>
          <a:r>
            <a:rPr lang="en-US" sz="2800" dirty="0">
              <a:latin typeface="Sanskrit Text" panose="02020503050405020304" pitchFamily="18" charset="0"/>
              <a:cs typeface="Sanskrit Text" panose="02020503050405020304" pitchFamily="18" charset="0"/>
            </a:rPr>
            <a:t>Fastq</a:t>
          </a:r>
        </a:p>
      </dgm:t>
    </dgm:pt>
    <dgm:pt modelId="{F637F937-AC64-41CC-9754-91008FB30D60}" type="parTrans" cxnId="{103777DD-C377-4996-A6BB-47B89C6D519F}">
      <dgm:prSet/>
      <dgm:spPr/>
      <dgm:t>
        <a:bodyPr/>
        <a:lstStyle/>
        <a:p>
          <a:endParaRPr lang="en-US"/>
        </a:p>
      </dgm:t>
    </dgm:pt>
    <dgm:pt modelId="{6934EE10-765C-4D82-82BF-5C9995041F0A}" type="sibTrans" cxnId="{103777DD-C377-4996-A6BB-47B89C6D519F}">
      <dgm:prSet/>
      <dgm:spPr/>
      <dgm:t>
        <a:bodyPr/>
        <a:lstStyle/>
        <a:p>
          <a:endParaRPr lang="en-US"/>
        </a:p>
      </dgm:t>
    </dgm:pt>
    <dgm:pt modelId="{6B5A7A29-141F-470D-B0CF-C8B6F75F458B}">
      <dgm:prSet phldrT="[Text]" custT="1"/>
      <dgm:spPr>
        <a:solidFill>
          <a:srgbClr val="7030A0"/>
        </a:solidFill>
      </dgm:spPr>
      <dgm:t>
        <a:bodyPr/>
        <a:lstStyle/>
        <a:p>
          <a:r>
            <a:rPr lang="en-US" sz="2800" dirty="0">
              <a:latin typeface="Sanskrit Text" panose="02020503050405020304" pitchFamily="18" charset="0"/>
              <a:cs typeface="Sanskrit Text" panose="02020503050405020304" pitchFamily="18" charset="0"/>
            </a:rPr>
            <a:t>Fastq</a:t>
          </a:r>
        </a:p>
      </dgm:t>
    </dgm:pt>
    <dgm:pt modelId="{339FE3AA-A05F-42F1-BDB9-2CEBFDDE255F}" type="parTrans" cxnId="{3E6D13D0-2656-4B7F-987E-647AA6AA5855}">
      <dgm:prSet/>
      <dgm:spPr/>
      <dgm:t>
        <a:bodyPr/>
        <a:lstStyle/>
        <a:p>
          <a:endParaRPr lang="en-US"/>
        </a:p>
      </dgm:t>
    </dgm:pt>
    <dgm:pt modelId="{C2FBF561-2F69-4166-86E7-78F4E5316197}" type="sibTrans" cxnId="{3E6D13D0-2656-4B7F-987E-647AA6AA5855}">
      <dgm:prSet/>
      <dgm:spPr/>
      <dgm:t>
        <a:bodyPr/>
        <a:lstStyle/>
        <a:p>
          <a:endParaRPr lang="en-US"/>
        </a:p>
      </dgm:t>
    </dgm:pt>
    <dgm:pt modelId="{5BCB8FE9-1531-46CC-AA66-B6F821D58A4F}">
      <dgm:prSet phldrT="[Text]" custT="1"/>
      <dgm:spPr>
        <a:solidFill>
          <a:srgbClr val="7030A0"/>
        </a:solidFill>
      </dgm:spPr>
      <dgm:t>
        <a:bodyPr/>
        <a:lstStyle/>
        <a:p>
          <a:r>
            <a:rPr lang="en-US" sz="2800" dirty="0">
              <a:latin typeface="Sanskrit Text" panose="02020503050405020304" pitchFamily="18" charset="0"/>
              <a:cs typeface="Sanskrit Text" panose="02020503050405020304" pitchFamily="18" charset="0"/>
            </a:rPr>
            <a:t>Fastq</a:t>
          </a:r>
        </a:p>
      </dgm:t>
    </dgm:pt>
    <dgm:pt modelId="{E8E6E004-93B7-4622-AC77-DB070401910A}" type="parTrans" cxnId="{080227BD-022F-4601-BEAC-C96FE9FF9BEC}">
      <dgm:prSet/>
      <dgm:spPr/>
      <dgm:t>
        <a:bodyPr/>
        <a:lstStyle/>
        <a:p>
          <a:endParaRPr lang="en-US"/>
        </a:p>
      </dgm:t>
    </dgm:pt>
    <dgm:pt modelId="{9A36E986-4FD1-44F1-85AC-3AF24449E76B}" type="sibTrans" cxnId="{080227BD-022F-4601-BEAC-C96FE9FF9BEC}">
      <dgm:prSet/>
      <dgm:spPr/>
      <dgm:t>
        <a:bodyPr/>
        <a:lstStyle/>
        <a:p>
          <a:endParaRPr lang="en-US"/>
        </a:p>
      </dgm:t>
    </dgm:pt>
    <dgm:pt modelId="{3B50793A-3E28-447C-8287-9924DCA6FED7}">
      <dgm:prSet phldrT="[Text]"/>
      <dgm:spPr/>
      <dgm:t>
        <a:bodyPr/>
        <a:lstStyle/>
        <a:p>
          <a:r>
            <a:rPr lang="en-US" dirty="0"/>
            <a:t>`</a:t>
          </a:r>
        </a:p>
      </dgm:t>
    </dgm:pt>
    <dgm:pt modelId="{5BC7EB76-5B7D-4CA3-B231-1D3C51D6C2DD}" type="sibTrans" cxnId="{60EF04B9-6FA9-45DF-92E2-253BEBB009E9}">
      <dgm:prSet/>
      <dgm:spPr/>
      <dgm:t>
        <a:bodyPr/>
        <a:lstStyle/>
        <a:p>
          <a:endParaRPr lang="en-US"/>
        </a:p>
      </dgm:t>
    </dgm:pt>
    <dgm:pt modelId="{267359AB-DE2B-462C-87DC-66998BEFD6BC}" type="parTrans" cxnId="{60EF04B9-6FA9-45DF-92E2-253BEBB009E9}">
      <dgm:prSet/>
      <dgm:spPr/>
      <dgm:t>
        <a:bodyPr/>
        <a:lstStyle/>
        <a:p>
          <a:endParaRPr lang="en-US"/>
        </a:p>
      </dgm:t>
    </dgm:pt>
    <dgm:pt modelId="{75E67BA2-1EC2-4CEA-9172-35E416578249}">
      <dgm:prSet/>
      <dgm:spPr/>
    </dgm:pt>
    <dgm:pt modelId="{D9F7AE78-8702-4E3D-8702-99D81C202F30}" type="parTrans" cxnId="{DC4C2140-C8FC-463C-9C8E-C13F88F4CE40}">
      <dgm:prSet/>
      <dgm:spPr/>
      <dgm:t>
        <a:bodyPr/>
        <a:lstStyle/>
        <a:p>
          <a:endParaRPr lang="en-US"/>
        </a:p>
      </dgm:t>
    </dgm:pt>
    <dgm:pt modelId="{2F3AE6BD-AB73-4A76-AF12-DFCE6630ADF7}" type="sibTrans" cxnId="{DC4C2140-C8FC-463C-9C8E-C13F88F4CE40}">
      <dgm:prSet/>
      <dgm:spPr/>
      <dgm:t>
        <a:bodyPr/>
        <a:lstStyle/>
        <a:p>
          <a:endParaRPr lang="en-US"/>
        </a:p>
      </dgm:t>
    </dgm:pt>
    <dgm:pt modelId="{A06F3856-7B94-4E9D-8593-91089D67E49E}">
      <dgm:prSet/>
      <dgm:spPr/>
    </dgm:pt>
    <dgm:pt modelId="{5DF957C5-4B02-4271-9A2B-379B36EC82FA}" type="parTrans" cxnId="{ADB96907-DD00-46B6-9438-6E0AC9AD6F30}">
      <dgm:prSet/>
      <dgm:spPr/>
      <dgm:t>
        <a:bodyPr/>
        <a:lstStyle/>
        <a:p>
          <a:endParaRPr lang="en-US"/>
        </a:p>
      </dgm:t>
    </dgm:pt>
    <dgm:pt modelId="{BB8D77E2-0CA7-4B21-A1F5-49FC14E16DDE}" type="sibTrans" cxnId="{ADB96907-DD00-46B6-9438-6E0AC9AD6F30}">
      <dgm:prSet/>
      <dgm:spPr/>
      <dgm:t>
        <a:bodyPr/>
        <a:lstStyle/>
        <a:p>
          <a:endParaRPr lang="en-US"/>
        </a:p>
      </dgm:t>
    </dgm:pt>
    <dgm:pt modelId="{FA5FFD06-0788-4204-871D-7FF76240174D}">
      <dgm:prSet/>
      <dgm:spPr/>
      <dgm:t>
        <a:bodyPr/>
        <a:lstStyle/>
        <a:p>
          <a:endParaRPr lang="en-US"/>
        </a:p>
      </dgm:t>
    </dgm:pt>
    <dgm:pt modelId="{4F1BE37C-011A-4245-BD9B-A4798540A473}" type="parTrans" cxnId="{0CF1A0D4-11E9-4C33-9699-A163EF6F219F}">
      <dgm:prSet/>
      <dgm:spPr/>
      <dgm:t>
        <a:bodyPr/>
        <a:lstStyle/>
        <a:p>
          <a:endParaRPr lang="en-US"/>
        </a:p>
      </dgm:t>
    </dgm:pt>
    <dgm:pt modelId="{5DB87A13-BE34-4C63-8015-A6E1D0E6063B}" type="sibTrans" cxnId="{0CF1A0D4-11E9-4C33-9699-A163EF6F219F}">
      <dgm:prSet/>
      <dgm:spPr/>
      <dgm:t>
        <a:bodyPr/>
        <a:lstStyle/>
        <a:p>
          <a:endParaRPr lang="en-US"/>
        </a:p>
      </dgm:t>
    </dgm:pt>
    <dgm:pt modelId="{E078BFAD-ABE4-4742-884A-B31B574A73C9}">
      <dgm:prSet/>
      <dgm:spPr/>
    </dgm:pt>
    <dgm:pt modelId="{D2BAB8F2-D23E-42FF-BE4F-E8B873A16F63}" type="parTrans" cxnId="{E5A5619A-B375-48D4-8B81-F3749B1391A9}">
      <dgm:prSet/>
      <dgm:spPr/>
      <dgm:t>
        <a:bodyPr/>
        <a:lstStyle/>
        <a:p>
          <a:endParaRPr lang="en-US"/>
        </a:p>
      </dgm:t>
    </dgm:pt>
    <dgm:pt modelId="{9EEFE322-F93B-4DFA-AD07-787FE4670FAE}" type="sibTrans" cxnId="{E5A5619A-B375-48D4-8B81-F3749B1391A9}">
      <dgm:prSet/>
      <dgm:spPr/>
      <dgm:t>
        <a:bodyPr/>
        <a:lstStyle/>
        <a:p>
          <a:endParaRPr lang="en-US"/>
        </a:p>
      </dgm:t>
    </dgm:pt>
    <dgm:pt modelId="{58716D1C-368B-4E90-9D19-031A2C6CE959}">
      <dgm:prSet/>
      <dgm:spPr/>
    </dgm:pt>
    <dgm:pt modelId="{FED07722-5DF6-4208-9FC4-512869A46E37}" type="parTrans" cxnId="{92494615-B665-4185-A15F-605F815264E0}">
      <dgm:prSet/>
      <dgm:spPr/>
      <dgm:t>
        <a:bodyPr/>
        <a:lstStyle/>
        <a:p>
          <a:endParaRPr lang="en-US"/>
        </a:p>
      </dgm:t>
    </dgm:pt>
    <dgm:pt modelId="{B03E1DD1-A15C-4A82-B362-004DB132A808}" type="sibTrans" cxnId="{92494615-B665-4185-A15F-605F815264E0}">
      <dgm:prSet/>
      <dgm:spPr/>
      <dgm:t>
        <a:bodyPr/>
        <a:lstStyle/>
        <a:p>
          <a:endParaRPr lang="en-US"/>
        </a:p>
      </dgm:t>
    </dgm:pt>
    <dgm:pt modelId="{0F2ED374-82B3-4F3D-8BBB-244ED6300950}" type="pres">
      <dgm:prSet presAssocID="{52CAEF62-EE69-4728-9B6D-5F59A994BDE3}" presName="Name0" presStyleCnt="0">
        <dgm:presLayoutVars>
          <dgm:chMax val="4"/>
          <dgm:resizeHandles val="exact"/>
        </dgm:presLayoutVars>
      </dgm:prSet>
      <dgm:spPr/>
    </dgm:pt>
    <dgm:pt modelId="{5E07A38A-3159-4501-B18C-2C6DED3827D9}" type="pres">
      <dgm:prSet presAssocID="{52CAEF62-EE69-4728-9B6D-5F59A994BDE3}" presName="ellipse" presStyleLbl="trBgShp" presStyleIdx="0" presStyleCnt="1" custScaleX="85299" custScaleY="61999" custLinFactNeighborX="21249" custLinFactNeighborY="-27246"/>
      <dgm:spPr>
        <a:solidFill>
          <a:schemeClr val="accent2">
            <a:alpha val="40000"/>
          </a:schemeClr>
        </a:solidFill>
      </dgm:spPr>
    </dgm:pt>
    <dgm:pt modelId="{5F73D266-1582-4235-B27B-226CBF6A7DA6}" type="pres">
      <dgm:prSet presAssocID="{52CAEF62-EE69-4728-9B6D-5F59A994BDE3}" presName="arrow1" presStyleLbl="fgShp" presStyleIdx="0" presStyleCnt="1" custAng="8056681" custFlipVert="1" custScaleX="54960" custScaleY="84982" custLinFactY="-100000" custLinFactNeighborX="78424" custLinFactNeighborY="-181564"/>
      <dgm:spPr>
        <a:solidFill>
          <a:schemeClr val="accent2"/>
        </a:solidFill>
      </dgm:spPr>
    </dgm:pt>
    <dgm:pt modelId="{8E375D00-F41E-41BA-8F6F-CCCF4B530E89}" type="pres">
      <dgm:prSet presAssocID="{52CAEF62-EE69-4728-9B6D-5F59A994BDE3}" presName="rectangle" presStyleLbl="revTx" presStyleIdx="0" presStyleCnt="1" custFlipVert="1" custFlipHor="1" custScaleX="5423" custScaleY="6266" custLinFactY="100000" custLinFactNeighborX="-34976" custLinFactNeighborY="156948">
        <dgm:presLayoutVars>
          <dgm:bulletEnabled val="1"/>
        </dgm:presLayoutVars>
      </dgm:prSet>
      <dgm:spPr/>
    </dgm:pt>
    <dgm:pt modelId="{FB3646A0-68A7-4564-A087-0B2C29ED2AD6}" type="pres">
      <dgm:prSet presAssocID="{6B5A7A29-141F-470D-B0CF-C8B6F75F458B}" presName="item1" presStyleLbl="node1" presStyleIdx="0" presStyleCnt="3" custScaleX="59360" custScaleY="49588" custLinFactNeighborX="41017" custLinFactNeighborY="-86905">
        <dgm:presLayoutVars>
          <dgm:bulletEnabled val="1"/>
        </dgm:presLayoutVars>
      </dgm:prSet>
      <dgm:spPr/>
    </dgm:pt>
    <dgm:pt modelId="{8DB36516-6F04-421A-99F1-194A39ECD828}" type="pres">
      <dgm:prSet presAssocID="{5BCB8FE9-1531-46CC-AA66-B6F821D58A4F}" presName="item2" presStyleLbl="node1" presStyleIdx="1" presStyleCnt="3" custScaleX="42735" custScaleY="38297" custLinFactNeighborX="48613" custLinFactNeighborY="-56366">
        <dgm:presLayoutVars>
          <dgm:bulletEnabled val="1"/>
        </dgm:presLayoutVars>
      </dgm:prSet>
      <dgm:spPr/>
    </dgm:pt>
    <dgm:pt modelId="{2CD809B4-22B4-474D-82DA-EF67B1B95154}" type="pres">
      <dgm:prSet presAssocID="{3B50793A-3E28-447C-8287-9924DCA6FED7}" presName="item3" presStyleLbl="node1" presStyleIdx="2" presStyleCnt="3" custScaleX="60194" custScaleY="52425" custLinFactNeighborX="74687" custLinFactNeighborY="-28905">
        <dgm:presLayoutVars>
          <dgm:bulletEnabled val="1"/>
        </dgm:presLayoutVars>
      </dgm:prSet>
      <dgm:spPr/>
    </dgm:pt>
    <dgm:pt modelId="{D2ECB689-5838-4D61-8E52-A93269BE0DBC}" type="pres">
      <dgm:prSet presAssocID="{52CAEF62-EE69-4728-9B6D-5F59A994BDE3}" presName="funnel" presStyleLbl="trAlignAcc1" presStyleIdx="0" presStyleCnt="1" custScaleX="83008" custScaleY="60771" custLinFactNeighborX="19542" custLinFactNeighborY="-28786"/>
      <dgm:spPr>
        <a:solidFill>
          <a:schemeClr val="accent2">
            <a:alpha val="40000"/>
          </a:schemeClr>
        </a:solidFill>
        <a:ln>
          <a:solidFill>
            <a:srgbClr val="7030A0"/>
          </a:solidFill>
        </a:ln>
        <a:scene3d>
          <a:camera prst="orthographicFront"/>
          <a:lightRig rig="flat" dir="t"/>
        </a:scene3d>
        <a:sp3d extrusionH="12700" contourW="12700" prstMaterial="plastic">
          <a:bevelT w="50800" h="50800"/>
          <a:contourClr>
            <a:schemeClr val="accent2">
              <a:lumMod val="75000"/>
            </a:schemeClr>
          </a:contourClr>
        </a:sp3d>
      </dgm:spPr>
    </dgm:pt>
  </dgm:ptLst>
  <dgm:cxnLst>
    <dgm:cxn modelId="{9D58D704-E876-421A-AC53-606FD2157D30}" type="presOf" srcId="{6B5A7A29-141F-470D-B0CF-C8B6F75F458B}" destId="{8DB36516-6F04-421A-99F1-194A39ECD828}" srcOrd="0" destOrd="0" presId="urn:microsoft.com/office/officeart/2005/8/layout/funnel1"/>
    <dgm:cxn modelId="{ADB96907-DD00-46B6-9438-6E0AC9AD6F30}" srcId="{52CAEF62-EE69-4728-9B6D-5F59A994BDE3}" destId="{A06F3856-7B94-4E9D-8593-91089D67E49E}" srcOrd="5" destOrd="0" parTransId="{5DF957C5-4B02-4271-9A2B-379B36EC82FA}" sibTransId="{BB8D77E2-0CA7-4B21-A1F5-49FC14E16DDE}"/>
    <dgm:cxn modelId="{92494615-B665-4185-A15F-605F815264E0}" srcId="{52CAEF62-EE69-4728-9B6D-5F59A994BDE3}" destId="{58716D1C-368B-4E90-9D19-031A2C6CE959}" srcOrd="8" destOrd="0" parTransId="{FED07722-5DF6-4208-9FC4-512869A46E37}" sibTransId="{B03E1DD1-A15C-4A82-B362-004DB132A808}"/>
    <dgm:cxn modelId="{DC4C2140-C8FC-463C-9C8E-C13F88F4CE40}" srcId="{52CAEF62-EE69-4728-9B6D-5F59A994BDE3}" destId="{75E67BA2-1EC2-4CEA-9172-35E416578249}" srcOrd="4" destOrd="0" parTransId="{D9F7AE78-8702-4E3D-8702-99D81C202F30}" sibTransId="{2F3AE6BD-AB73-4A76-AF12-DFCE6630ADF7}"/>
    <dgm:cxn modelId="{A49F5A42-FF13-4070-B144-9B411B7F89F9}" type="presOf" srcId="{5BCB8FE9-1531-46CC-AA66-B6F821D58A4F}" destId="{FB3646A0-68A7-4564-A087-0B2C29ED2AD6}" srcOrd="0" destOrd="0" presId="urn:microsoft.com/office/officeart/2005/8/layout/funnel1"/>
    <dgm:cxn modelId="{C32A7E66-0401-4FE5-933E-0B84C6B14B59}" type="presOf" srcId="{3B50793A-3E28-447C-8287-9924DCA6FED7}" destId="{8E375D00-F41E-41BA-8F6F-CCCF4B530E89}" srcOrd="0" destOrd="0" presId="urn:microsoft.com/office/officeart/2005/8/layout/funnel1"/>
    <dgm:cxn modelId="{E5A5619A-B375-48D4-8B81-F3749B1391A9}" srcId="{52CAEF62-EE69-4728-9B6D-5F59A994BDE3}" destId="{E078BFAD-ABE4-4742-884A-B31B574A73C9}" srcOrd="7" destOrd="0" parTransId="{D2BAB8F2-D23E-42FF-BE4F-E8B873A16F63}" sibTransId="{9EEFE322-F93B-4DFA-AD07-787FE4670FAE}"/>
    <dgm:cxn modelId="{60EF04B9-6FA9-45DF-92E2-253BEBB009E9}" srcId="{52CAEF62-EE69-4728-9B6D-5F59A994BDE3}" destId="{3B50793A-3E28-447C-8287-9924DCA6FED7}" srcOrd="3" destOrd="0" parTransId="{267359AB-DE2B-462C-87DC-66998BEFD6BC}" sibTransId="{5BC7EB76-5B7D-4CA3-B231-1D3C51D6C2DD}"/>
    <dgm:cxn modelId="{080227BD-022F-4601-BEAC-C96FE9FF9BEC}" srcId="{52CAEF62-EE69-4728-9B6D-5F59A994BDE3}" destId="{5BCB8FE9-1531-46CC-AA66-B6F821D58A4F}" srcOrd="2" destOrd="0" parTransId="{E8E6E004-93B7-4622-AC77-DB070401910A}" sibTransId="{9A36E986-4FD1-44F1-85AC-3AF24449E76B}"/>
    <dgm:cxn modelId="{3E6D13D0-2656-4B7F-987E-647AA6AA5855}" srcId="{52CAEF62-EE69-4728-9B6D-5F59A994BDE3}" destId="{6B5A7A29-141F-470D-B0CF-C8B6F75F458B}" srcOrd="1" destOrd="0" parTransId="{339FE3AA-A05F-42F1-BDB9-2CEBFDDE255F}" sibTransId="{C2FBF561-2F69-4166-86E7-78F4E5316197}"/>
    <dgm:cxn modelId="{D16E15D4-4A78-4717-B468-AB46D7357573}" type="presOf" srcId="{F0F07842-E5CE-44FA-9E1E-FD208864166D}" destId="{2CD809B4-22B4-474D-82DA-EF67B1B95154}" srcOrd="0" destOrd="0" presId="urn:microsoft.com/office/officeart/2005/8/layout/funnel1"/>
    <dgm:cxn modelId="{0CF1A0D4-11E9-4C33-9699-A163EF6F219F}" srcId="{52CAEF62-EE69-4728-9B6D-5F59A994BDE3}" destId="{FA5FFD06-0788-4204-871D-7FF76240174D}" srcOrd="6" destOrd="0" parTransId="{4F1BE37C-011A-4245-BD9B-A4798540A473}" sibTransId="{5DB87A13-BE34-4C63-8015-A6E1D0E6063B}"/>
    <dgm:cxn modelId="{103777DD-C377-4996-A6BB-47B89C6D519F}" srcId="{52CAEF62-EE69-4728-9B6D-5F59A994BDE3}" destId="{F0F07842-E5CE-44FA-9E1E-FD208864166D}" srcOrd="0" destOrd="0" parTransId="{F637F937-AC64-41CC-9754-91008FB30D60}" sibTransId="{6934EE10-765C-4D82-82BF-5C9995041F0A}"/>
    <dgm:cxn modelId="{C5E2BDF8-8422-4611-AC6B-94E44C88D090}" type="presOf" srcId="{52CAEF62-EE69-4728-9B6D-5F59A994BDE3}" destId="{0F2ED374-82B3-4F3D-8BBB-244ED6300950}" srcOrd="0" destOrd="0" presId="urn:microsoft.com/office/officeart/2005/8/layout/funnel1"/>
    <dgm:cxn modelId="{F60A5720-90A0-4813-8D98-CA13A8F16880}" type="presParOf" srcId="{0F2ED374-82B3-4F3D-8BBB-244ED6300950}" destId="{5E07A38A-3159-4501-B18C-2C6DED3827D9}" srcOrd="0" destOrd="0" presId="urn:microsoft.com/office/officeart/2005/8/layout/funnel1"/>
    <dgm:cxn modelId="{0EE97592-052F-4AAC-9355-8703F94CD945}" type="presParOf" srcId="{0F2ED374-82B3-4F3D-8BBB-244ED6300950}" destId="{5F73D266-1582-4235-B27B-226CBF6A7DA6}" srcOrd="1" destOrd="0" presId="urn:microsoft.com/office/officeart/2005/8/layout/funnel1"/>
    <dgm:cxn modelId="{6EB2090B-8266-4EE7-B5A5-F886F319F160}" type="presParOf" srcId="{0F2ED374-82B3-4F3D-8BBB-244ED6300950}" destId="{8E375D00-F41E-41BA-8F6F-CCCF4B530E89}" srcOrd="2" destOrd="0" presId="urn:microsoft.com/office/officeart/2005/8/layout/funnel1"/>
    <dgm:cxn modelId="{D7E7438A-6675-47C6-BB1A-BE31D50E226A}" type="presParOf" srcId="{0F2ED374-82B3-4F3D-8BBB-244ED6300950}" destId="{FB3646A0-68A7-4564-A087-0B2C29ED2AD6}" srcOrd="3" destOrd="0" presId="urn:microsoft.com/office/officeart/2005/8/layout/funnel1"/>
    <dgm:cxn modelId="{FE2B45BB-C630-4FBC-AF13-CC5DA215E525}" type="presParOf" srcId="{0F2ED374-82B3-4F3D-8BBB-244ED6300950}" destId="{8DB36516-6F04-421A-99F1-194A39ECD828}" srcOrd="4" destOrd="0" presId="urn:microsoft.com/office/officeart/2005/8/layout/funnel1"/>
    <dgm:cxn modelId="{BCCDD191-2ECF-415D-A7F8-17938ADDAD5D}" type="presParOf" srcId="{0F2ED374-82B3-4F3D-8BBB-244ED6300950}" destId="{2CD809B4-22B4-474D-82DA-EF67B1B95154}" srcOrd="5" destOrd="0" presId="urn:microsoft.com/office/officeart/2005/8/layout/funnel1"/>
    <dgm:cxn modelId="{7DEC95EF-7752-4858-9C70-68997EF3DAA1}" type="presParOf" srcId="{0F2ED374-82B3-4F3D-8BBB-244ED6300950}" destId="{D2ECB689-5838-4D61-8E52-A93269BE0DBC}" srcOrd="6" destOrd="0" presId="urn:microsoft.com/office/officeart/2005/8/layout/funnel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AC7591-5948-4FEE-97B7-E7586002DD43}" type="doc">
      <dgm:prSet loTypeId="urn:microsoft.com/office/officeart/2005/8/layout/process2" loCatId="process" qsTypeId="urn:microsoft.com/office/officeart/2005/8/quickstyle/simple1" qsCatId="simple" csTypeId="urn:microsoft.com/office/officeart/2005/8/colors/accent1_2" csCatId="accent1" phldr="1"/>
      <dgm:spPr/>
    </dgm:pt>
    <dgm:pt modelId="{40EB5D65-6DC8-4265-9144-AEB280615145}">
      <dgm:prSet phldrT="[Text]" custT="1"/>
      <dgm:spPr>
        <a:solidFill>
          <a:srgbClr val="7030A0"/>
        </a:solidFill>
      </dgm:spPr>
      <dgm:t>
        <a:bodyPr/>
        <a:lstStyle/>
        <a:p>
          <a:r>
            <a:rPr lang="en-US" sz="2800" dirty="0">
              <a:latin typeface="Sanskrit Text" panose="02020503050405020304" pitchFamily="18" charset="0"/>
              <a:cs typeface="Sanskrit Text" panose="02020503050405020304" pitchFamily="18" charset="0"/>
            </a:rPr>
            <a:t>Alignment</a:t>
          </a:r>
        </a:p>
      </dgm:t>
    </dgm:pt>
    <dgm:pt modelId="{2A414A3C-D252-4B05-87A5-181F167633CE}" type="parTrans" cxnId="{81D7986C-F459-4E45-B842-5C0EEFD2879C}">
      <dgm:prSet/>
      <dgm:spPr/>
      <dgm:t>
        <a:bodyPr/>
        <a:lstStyle/>
        <a:p>
          <a:endParaRPr lang="en-US"/>
        </a:p>
      </dgm:t>
    </dgm:pt>
    <dgm:pt modelId="{61A8C9D9-C09A-4777-B297-D5A51F177CEB}" type="sibTrans" cxnId="{81D7986C-F459-4E45-B842-5C0EEFD2879C}">
      <dgm:prSet/>
      <dgm:spPr>
        <a:noFill/>
        <a:ln>
          <a:noFill/>
        </a:ln>
      </dgm:spPr>
      <dgm:t>
        <a:bodyPr/>
        <a:lstStyle/>
        <a:p>
          <a:endParaRPr lang="en-US"/>
        </a:p>
      </dgm:t>
    </dgm:pt>
    <dgm:pt modelId="{9FF7DA9E-024D-4E66-B7F5-FCE953392D34}">
      <dgm:prSet phldrT="[Text]" custT="1"/>
      <dgm:spPr>
        <a:solidFill>
          <a:srgbClr val="7030A0"/>
        </a:solidFill>
      </dgm:spPr>
      <dgm:t>
        <a:bodyPr/>
        <a:lstStyle/>
        <a:p>
          <a:r>
            <a:rPr lang="en-US" sz="2800" dirty="0" err="1">
              <a:latin typeface="Sanskrit Text" panose="02020503050405020304" pitchFamily="18" charset="0"/>
              <a:cs typeface="Sanskrit Text" panose="02020503050405020304" pitchFamily="18" charset="0"/>
            </a:rPr>
            <a:t>Fasta</a:t>
          </a:r>
          <a:endParaRPr lang="en-US" sz="2800" dirty="0">
            <a:latin typeface="Sanskrit Text" panose="02020503050405020304" pitchFamily="18" charset="0"/>
            <a:cs typeface="Sanskrit Text" panose="02020503050405020304" pitchFamily="18" charset="0"/>
          </a:endParaRPr>
        </a:p>
      </dgm:t>
    </dgm:pt>
    <dgm:pt modelId="{5CFBF8C9-950A-4113-9B63-D5419AD16A9E}" type="parTrans" cxnId="{9C7AECDA-36C2-435C-8F8F-28784A0AB157}">
      <dgm:prSet/>
      <dgm:spPr/>
      <dgm:t>
        <a:bodyPr/>
        <a:lstStyle/>
        <a:p>
          <a:endParaRPr lang="en-US"/>
        </a:p>
      </dgm:t>
    </dgm:pt>
    <dgm:pt modelId="{08B9CA95-E22F-475C-8A0F-B63BA95ABECE}" type="sibTrans" cxnId="{9C7AECDA-36C2-435C-8F8F-28784A0AB157}">
      <dgm:prSet/>
      <dgm:spPr>
        <a:noFill/>
        <a:ln>
          <a:noFill/>
        </a:ln>
      </dgm:spPr>
      <dgm:t>
        <a:bodyPr/>
        <a:lstStyle/>
        <a:p>
          <a:endParaRPr lang="en-US"/>
        </a:p>
      </dgm:t>
    </dgm:pt>
    <dgm:pt modelId="{B4C479C9-7058-47C7-B739-075048B74110}">
      <dgm:prSet phldrT="[Text]"/>
      <dgm:spPr>
        <a:solidFill>
          <a:srgbClr val="7030A0"/>
        </a:solidFill>
      </dgm:spPr>
      <dgm:t>
        <a:bodyPr/>
        <a:lstStyle/>
        <a:p>
          <a:r>
            <a:rPr lang="en-US" dirty="0" err="1"/>
            <a:t>Variant.tsv</a:t>
          </a:r>
          <a:endParaRPr lang="en-US" dirty="0"/>
        </a:p>
      </dgm:t>
    </dgm:pt>
    <dgm:pt modelId="{1713D73D-FE2C-497E-8736-89F6857FCF2C}" type="parTrans" cxnId="{B287F22A-06DB-4F21-94F9-5A92F2D280C5}">
      <dgm:prSet/>
      <dgm:spPr/>
      <dgm:t>
        <a:bodyPr/>
        <a:lstStyle/>
        <a:p>
          <a:endParaRPr lang="en-US"/>
        </a:p>
      </dgm:t>
    </dgm:pt>
    <dgm:pt modelId="{6F8344C9-D417-4036-BD9E-DAA8F4F47C7B}" type="sibTrans" cxnId="{B287F22A-06DB-4F21-94F9-5A92F2D280C5}">
      <dgm:prSet/>
      <dgm:spPr/>
      <dgm:t>
        <a:bodyPr/>
        <a:lstStyle/>
        <a:p>
          <a:endParaRPr lang="en-US"/>
        </a:p>
      </dgm:t>
    </dgm:pt>
    <dgm:pt modelId="{CE9C8A56-601C-473A-ACE4-206B5F776240}">
      <dgm:prSet phldrT="[Text]" custT="1"/>
      <dgm:spPr>
        <a:solidFill>
          <a:srgbClr val="7030A0"/>
        </a:solidFill>
      </dgm:spPr>
      <dgm:t>
        <a:bodyPr/>
        <a:lstStyle/>
        <a:p>
          <a:r>
            <a:rPr lang="en-US" sz="2800" dirty="0">
              <a:latin typeface="Sanskrit Text" panose="02020503050405020304" pitchFamily="18" charset="0"/>
              <a:cs typeface="Sanskrit Text" panose="02020503050405020304" pitchFamily="18" charset="0"/>
            </a:rPr>
            <a:t>BAM</a:t>
          </a:r>
        </a:p>
      </dgm:t>
    </dgm:pt>
    <dgm:pt modelId="{31E5AF70-D998-4D00-A023-3FF1FF7A7CD3}" type="parTrans" cxnId="{D91A6780-1E81-485C-AF5E-EBF62A6AAC5C}">
      <dgm:prSet/>
      <dgm:spPr/>
      <dgm:t>
        <a:bodyPr/>
        <a:lstStyle/>
        <a:p>
          <a:endParaRPr lang="en-US"/>
        </a:p>
      </dgm:t>
    </dgm:pt>
    <dgm:pt modelId="{F2A70A6A-598A-46DA-9F56-56CD6128C66C}" type="sibTrans" cxnId="{D91A6780-1E81-485C-AF5E-EBF62A6AAC5C}">
      <dgm:prSet/>
      <dgm:spPr>
        <a:noFill/>
        <a:ln>
          <a:noFill/>
        </a:ln>
      </dgm:spPr>
      <dgm:t>
        <a:bodyPr/>
        <a:lstStyle/>
        <a:p>
          <a:endParaRPr lang="en-US"/>
        </a:p>
      </dgm:t>
    </dgm:pt>
    <dgm:pt modelId="{E1A57CE9-FF32-4455-9C9A-2F214F1E9CEB}" type="pres">
      <dgm:prSet presAssocID="{82AC7591-5948-4FEE-97B7-E7586002DD43}" presName="linearFlow" presStyleCnt="0">
        <dgm:presLayoutVars>
          <dgm:resizeHandles val="exact"/>
        </dgm:presLayoutVars>
      </dgm:prSet>
      <dgm:spPr/>
    </dgm:pt>
    <dgm:pt modelId="{08BD2E7A-5AAF-4FEF-B8F1-3AD8CB6D5D27}" type="pres">
      <dgm:prSet presAssocID="{40EB5D65-6DC8-4265-9144-AEB280615145}" presName="node" presStyleLbl="node1" presStyleIdx="0" presStyleCnt="4" custScaleX="69606" custScaleY="47887" custLinFactNeighborX="-85540" custLinFactNeighborY="5549">
        <dgm:presLayoutVars>
          <dgm:bulletEnabled val="1"/>
        </dgm:presLayoutVars>
      </dgm:prSet>
      <dgm:spPr/>
    </dgm:pt>
    <dgm:pt modelId="{E8C2645F-35F1-4117-B049-A2A8952C65A7}" type="pres">
      <dgm:prSet presAssocID="{61A8C9D9-C09A-4777-B297-D5A51F177CEB}" presName="sibTrans" presStyleLbl="sibTrans2D1" presStyleIdx="0" presStyleCnt="3" custFlipHor="1" custScaleX="99569" custScaleY="25874" custLinFactX="-300000" custLinFactNeighborX="-337914" custLinFactNeighborY="15826"/>
      <dgm:spPr/>
    </dgm:pt>
    <dgm:pt modelId="{82A18E87-4395-4E8A-B195-500E1213CCF6}" type="pres">
      <dgm:prSet presAssocID="{61A8C9D9-C09A-4777-B297-D5A51F177CEB}" presName="connectorText" presStyleLbl="sibTrans2D1" presStyleIdx="0" presStyleCnt="3"/>
      <dgm:spPr/>
    </dgm:pt>
    <dgm:pt modelId="{26A15CE8-17A5-4F00-BA1C-BB20430AB83A}" type="pres">
      <dgm:prSet presAssocID="{CE9C8A56-601C-473A-ACE4-206B5F776240}" presName="node" presStyleLbl="node1" presStyleIdx="1" presStyleCnt="4" custScaleX="46393" custScaleY="60854" custLinFactNeighborX="-196" custLinFactNeighborY="-58496">
        <dgm:presLayoutVars>
          <dgm:bulletEnabled val="1"/>
        </dgm:presLayoutVars>
      </dgm:prSet>
      <dgm:spPr/>
    </dgm:pt>
    <dgm:pt modelId="{42A13DD4-93D1-4665-9A9A-E860BD81A0E9}" type="pres">
      <dgm:prSet presAssocID="{F2A70A6A-598A-46DA-9F56-56CD6128C66C}" presName="sibTrans" presStyleLbl="sibTrans2D1" presStyleIdx="1" presStyleCnt="3" custFlipHor="0" custScaleX="706571" custScaleY="33428" custLinFactX="-500000" custLinFactY="94076" custLinFactNeighborX="-500060" custLinFactNeighborY="100000"/>
      <dgm:spPr/>
    </dgm:pt>
    <dgm:pt modelId="{2381BA1E-622A-4BD5-AD60-5B045868E550}" type="pres">
      <dgm:prSet presAssocID="{F2A70A6A-598A-46DA-9F56-56CD6128C66C}" presName="connectorText" presStyleLbl="sibTrans2D1" presStyleIdx="1" presStyleCnt="3"/>
      <dgm:spPr/>
    </dgm:pt>
    <dgm:pt modelId="{591B95B6-3B06-44EA-AB11-22DA53B4E478}" type="pres">
      <dgm:prSet presAssocID="{9FF7DA9E-024D-4E66-B7F5-FCE953392D34}" presName="node" presStyleLbl="node1" presStyleIdx="2" presStyleCnt="4" custAng="10800000" custFlipVert="1" custScaleX="28498" custScaleY="44989" custLinFactY="-28640" custLinFactNeighborX="-3750" custLinFactNeighborY="-100000">
        <dgm:presLayoutVars>
          <dgm:bulletEnabled val="1"/>
        </dgm:presLayoutVars>
      </dgm:prSet>
      <dgm:spPr/>
    </dgm:pt>
    <dgm:pt modelId="{BE38FC50-0CDE-47CB-AB92-CB1B6B60AC40}" type="pres">
      <dgm:prSet presAssocID="{08B9CA95-E22F-475C-8A0F-B63BA95ABECE}" presName="sibTrans" presStyleLbl="sibTrans2D1" presStyleIdx="2" presStyleCnt="3" custFlipHor="1" custScaleX="181482" custScaleY="104126" custLinFactX="200000" custLinFactY="-100000" custLinFactNeighborX="265752" custLinFactNeighborY="-158193"/>
      <dgm:spPr/>
    </dgm:pt>
    <dgm:pt modelId="{771A50D9-BA7D-4185-9C6D-E7111CA3E7A4}" type="pres">
      <dgm:prSet presAssocID="{08B9CA95-E22F-475C-8A0F-B63BA95ABECE}" presName="connectorText" presStyleLbl="sibTrans2D1" presStyleIdx="2" presStyleCnt="3"/>
      <dgm:spPr/>
    </dgm:pt>
    <dgm:pt modelId="{13C8D89D-C36D-4281-98DD-5CACEF6C388E}" type="pres">
      <dgm:prSet presAssocID="{B4C479C9-7058-47C7-B739-075048B74110}" presName="node" presStyleLbl="node1" presStyleIdx="3" presStyleCnt="4" custScaleX="53056" custScaleY="64388" custLinFactY="-100000" custLinFactNeighborX="-80859" custLinFactNeighborY="-163759">
        <dgm:presLayoutVars>
          <dgm:bulletEnabled val="1"/>
        </dgm:presLayoutVars>
      </dgm:prSet>
      <dgm:spPr/>
    </dgm:pt>
  </dgm:ptLst>
  <dgm:cxnLst>
    <dgm:cxn modelId="{308FCE09-85EE-4A8B-B123-23C473A4BBFF}" type="presOf" srcId="{61A8C9D9-C09A-4777-B297-D5A51F177CEB}" destId="{82A18E87-4395-4E8A-B195-500E1213CCF6}" srcOrd="1" destOrd="0" presId="urn:microsoft.com/office/officeart/2005/8/layout/process2"/>
    <dgm:cxn modelId="{382A901D-5390-480E-B10D-B05608C471F3}" type="presOf" srcId="{CE9C8A56-601C-473A-ACE4-206B5F776240}" destId="{26A15CE8-17A5-4F00-BA1C-BB20430AB83A}" srcOrd="0" destOrd="0" presId="urn:microsoft.com/office/officeart/2005/8/layout/process2"/>
    <dgm:cxn modelId="{B287F22A-06DB-4F21-94F9-5A92F2D280C5}" srcId="{82AC7591-5948-4FEE-97B7-E7586002DD43}" destId="{B4C479C9-7058-47C7-B739-075048B74110}" srcOrd="3" destOrd="0" parTransId="{1713D73D-FE2C-497E-8736-89F6857FCF2C}" sibTransId="{6F8344C9-D417-4036-BD9E-DAA8F4F47C7B}"/>
    <dgm:cxn modelId="{CCD9FF38-BE4C-4979-954C-40A88702DA03}" type="presOf" srcId="{61A8C9D9-C09A-4777-B297-D5A51F177CEB}" destId="{E8C2645F-35F1-4117-B049-A2A8952C65A7}" srcOrd="0" destOrd="0" presId="urn:microsoft.com/office/officeart/2005/8/layout/process2"/>
    <dgm:cxn modelId="{F0534747-5668-4D78-9AE0-DA894C796E77}" type="presOf" srcId="{F2A70A6A-598A-46DA-9F56-56CD6128C66C}" destId="{42A13DD4-93D1-4665-9A9A-E860BD81A0E9}" srcOrd="0" destOrd="0" presId="urn:microsoft.com/office/officeart/2005/8/layout/process2"/>
    <dgm:cxn modelId="{81D7986C-F459-4E45-B842-5C0EEFD2879C}" srcId="{82AC7591-5948-4FEE-97B7-E7586002DD43}" destId="{40EB5D65-6DC8-4265-9144-AEB280615145}" srcOrd="0" destOrd="0" parTransId="{2A414A3C-D252-4B05-87A5-181F167633CE}" sibTransId="{61A8C9D9-C09A-4777-B297-D5A51F177CEB}"/>
    <dgm:cxn modelId="{D91A6780-1E81-485C-AF5E-EBF62A6AAC5C}" srcId="{82AC7591-5948-4FEE-97B7-E7586002DD43}" destId="{CE9C8A56-601C-473A-ACE4-206B5F776240}" srcOrd="1" destOrd="0" parTransId="{31E5AF70-D998-4D00-A023-3FF1FF7A7CD3}" sibTransId="{F2A70A6A-598A-46DA-9F56-56CD6128C66C}"/>
    <dgm:cxn modelId="{8358DE83-BD96-4772-AE6D-B111F7546450}" type="presOf" srcId="{9FF7DA9E-024D-4E66-B7F5-FCE953392D34}" destId="{591B95B6-3B06-44EA-AB11-22DA53B4E478}" srcOrd="0" destOrd="0" presId="urn:microsoft.com/office/officeart/2005/8/layout/process2"/>
    <dgm:cxn modelId="{21E03586-918D-4996-B39E-AA7CFCCFC895}" type="presOf" srcId="{B4C479C9-7058-47C7-B739-075048B74110}" destId="{13C8D89D-C36D-4281-98DD-5CACEF6C388E}" srcOrd="0" destOrd="0" presId="urn:microsoft.com/office/officeart/2005/8/layout/process2"/>
    <dgm:cxn modelId="{8EBDE893-DDAB-4937-8707-2E577DB97867}" type="presOf" srcId="{82AC7591-5948-4FEE-97B7-E7586002DD43}" destId="{E1A57CE9-FF32-4455-9C9A-2F214F1E9CEB}" srcOrd="0" destOrd="0" presId="urn:microsoft.com/office/officeart/2005/8/layout/process2"/>
    <dgm:cxn modelId="{A398DBA6-B0C0-478D-BEFF-292652551F6A}" type="presOf" srcId="{F2A70A6A-598A-46DA-9F56-56CD6128C66C}" destId="{2381BA1E-622A-4BD5-AD60-5B045868E550}" srcOrd="1" destOrd="0" presId="urn:microsoft.com/office/officeart/2005/8/layout/process2"/>
    <dgm:cxn modelId="{20FFDEBC-7F84-46AE-809D-6B000595F6E5}" type="presOf" srcId="{40EB5D65-6DC8-4265-9144-AEB280615145}" destId="{08BD2E7A-5AAF-4FEF-B8F1-3AD8CB6D5D27}" srcOrd="0" destOrd="0" presId="urn:microsoft.com/office/officeart/2005/8/layout/process2"/>
    <dgm:cxn modelId="{9C7AECDA-36C2-435C-8F8F-28784A0AB157}" srcId="{82AC7591-5948-4FEE-97B7-E7586002DD43}" destId="{9FF7DA9E-024D-4E66-B7F5-FCE953392D34}" srcOrd="2" destOrd="0" parTransId="{5CFBF8C9-950A-4113-9B63-D5419AD16A9E}" sibTransId="{08B9CA95-E22F-475C-8A0F-B63BA95ABECE}"/>
    <dgm:cxn modelId="{0707B2F3-09B1-4240-BDAD-3BB8BD2B67B4}" type="presOf" srcId="{08B9CA95-E22F-475C-8A0F-B63BA95ABECE}" destId="{771A50D9-BA7D-4185-9C6D-E7111CA3E7A4}" srcOrd="1" destOrd="0" presId="urn:microsoft.com/office/officeart/2005/8/layout/process2"/>
    <dgm:cxn modelId="{CEE8CBF3-A9AA-4795-856A-E59636A4EEEB}" type="presOf" srcId="{08B9CA95-E22F-475C-8A0F-B63BA95ABECE}" destId="{BE38FC50-0CDE-47CB-AB92-CB1B6B60AC40}" srcOrd="0" destOrd="0" presId="urn:microsoft.com/office/officeart/2005/8/layout/process2"/>
    <dgm:cxn modelId="{9F3FD221-61D5-47F7-9725-3DF26A7D99FC}" type="presParOf" srcId="{E1A57CE9-FF32-4455-9C9A-2F214F1E9CEB}" destId="{08BD2E7A-5AAF-4FEF-B8F1-3AD8CB6D5D27}" srcOrd="0" destOrd="0" presId="urn:microsoft.com/office/officeart/2005/8/layout/process2"/>
    <dgm:cxn modelId="{574F076E-5E1C-4B7E-BCCD-84F2F6D27FFA}" type="presParOf" srcId="{E1A57CE9-FF32-4455-9C9A-2F214F1E9CEB}" destId="{E8C2645F-35F1-4117-B049-A2A8952C65A7}" srcOrd="1" destOrd="0" presId="urn:microsoft.com/office/officeart/2005/8/layout/process2"/>
    <dgm:cxn modelId="{7896F015-BF3D-4905-A575-E64AC9B970C2}" type="presParOf" srcId="{E8C2645F-35F1-4117-B049-A2A8952C65A7}" destId="{82A18E87-4395-4E8A-B195-500E1213CCF6}" srcOrd="0" destOrd="0" presId="urn:microsoft.com/office/officeart/2005/8/layout/process2"/>
    <dgm:cxn modelId="{338D1008-2010-4EF1-9DF3-B73B52121A9F}" type="presParOf" srcId="{E1A57CE9-FF32-4455-9C9A-2F214F1E9CEB}" destId="{26A15CE8-17A5-4F00-BA1C-BB20430AB83A}" srcOrd="2" destOrd="0" presId="urn:microsoft.com/office/officeart/2005/8/layout/process2"/>
    <dgm:cxn modelId="{FBB59978-DFEC-46CD-91BE-D016E8449839}" type="presParOf" srcId="{E1A57CE9-FF32-4455-9C9A-2F214F1E9CEB}" destId="{42A13DD4-93D1-4665-9A9A-E860BD81A0E9}" srcOrd="3" destOrd="0" presId="urn:microsoft.com/office/officeart/2005/8/layout/process2"/>
    <dgm:cxn modelId="{A32C970E-A403-4146-9121-F76EABE7BF1F}" type="presParOf" srcId="{42A13DD4-93D1-4665-9A9A-E860BD81A0E9}" destId="{2381BA1E-622A-4BD5-AD60-5B045868E550}" srcOrd="0" destOrd="0" presId="urn:microsoft.com/office/officeart/2005/8/layout/process2"/>
    <dgm:cxn modelId="{81E2779A-18D4-441A-B23A-1A38FEDE1C87}" type="presParOf" srcId="{E1A57CE9-FF32-4455-9C9A-2F214F1E9CEB}" destId="{591B95B6-3B06-44EA-AB11-22DA53B4E478}" srcOrd="4" destOrd="0" presId="urn:microsoft.com/office/officeart/2005/8/layout/process2"/>
    <dgm:cxn modelId="{B03CA80D-1522-462D-8196-E0275149CE5A}" type="presParOf" srcId="{E1A57CE9-FF32-4455-9C9A-2F214F1E9CEB}" destId="{BE38FC50-0CDE-47CB-AB92-CB1B6B60AC40}" srcOrd="5" destOrd="0" presId="urn:microsoft.com/office/officeart/2005/8/layout/process2"/>
    <dgm:cxn modelId="{1A885BDA-5DE1-424B-9C3C-3473255923DF}" type="presParOf" srcId="{BE38FC50-0CDE-47CB-AB92-CB1B6B60AC40}" destId="{771A50D9-BA7D-4185-9C6D-E7111CA3E7A4}" srcOrd="0" destOrd="0" presId="urn:microsoft.com/office/officeart/2005/8/layout/process2"/>
    <dgm:cxn modelId="{506A7AA1-0B09-4840-802B-4D0DBB463FB4}" type="presParOf" srcId="{E1A57CE9-FF32-4455-9C9A-2F214F1E9CEB}" destId="{13C8D89D-C36D-4281-98DD-5CACEF6C388E}" srcOrd="6" destOrd="0" presId="urn:microsoft.com/office/officeart/2005/8/layout/process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07A38A-3159-4501-B18C-2C6DED3827D9}">
      <dsp:nvSpPr>
        <dsp:cNvPr id="0" name=""/>
        <dsp:cNvSpPr/>
      </dsp:nvSpPr>
      <dsp:spPr>
        <a:xfrm>
          <a:off x="6829114" y="210309"/>
          <a:ext cx="8177374" cy="2064158"/>
        </a:xfrm>
        <a:prstGeom prst="ellipse">
          <a:avLst/>
        </a:prstGeom>
        <a:solidFill>
          <a:schemeClr val="accent2">
            <a:alpha val="40000"/>
          </a:schemeClr>
        </a:solidFill>
        <a:ln>
          <a:noFill/>
        </a:ln>
        <a:effectLst/>
        <a:scene3d>
          <a:camera prst="orthographicFront"/>
          <a:lightRig rig="flat" dir="t"/>
        </a:scene3d>
        <a:sp3d z="-190500" extrusionH="12700" prstMaterial="matte"/>
      </dsp:spPr>
      <dsp:style>
        <a:lnRef idx="0">
          <a:scrgbClr r="0" g="0" b="0"/>
        </a:lnRef>
        <a:fillRef idx="1">
          <a:scrgbClr r="0" g="0" b="0"/>
        </a:fillRef>
        <a:effectRef idx="0">
          <a:scrgbClr r="0" g="0" b="0"/>
        </a:effectRef>
        <a:fontRef idx="minor"/>
      </dsp:style>
    </dsp:sp>
    <dsp:sp modelId="{5F73D266-1582-4235-B27B-226CBF6A7DA6}">
      <dsp:nvSpPr>
        <dsp:cNvPr id="0" name=""/>
        <dsp:cNvSpPr/>
      </dsp:nvSpPr>
      <dsp:spPr>
        <a:xfrm rot="13543319" flipV="1">
          <a:off x="9842067" y="5378604"/>
          <a:ext cx="1021096" cy="1010478"/>
        </a:xfrm>
        <a:prstGeom prst="downArrow">
          <a:avLst/>
        </a:prstGeom>
        <a:solidFill>
          <a:schemeClr val="accent2"/>
        </a:solidFill>
        <a:ln>
          <a:noFill/>
        </a:ln>
        <a:effectLst>
          <a:outerShdw blurRad="57150" dist="19050" dir="5400000" algn="ctr" rotWithShape="0">
            <a:srgbClr val="000000">
              <a:alpha val="63000"/>
            </a:srgbClr>
          </a:outerShdw>
        </a:effectLst>
        <a:scene3d>
          <a:camera prst="orthographicFront"/>
          <a:lightRig rig="flat" dir="t"/>
        </a:scene3d>
        <a:sp3d z="190500" prstMaterial="plastic">
          <a:bevelT w="120900" h="88900"/>
          <a:bevelB w="88900" h="31750" prst="angle"/>
        </a:sp3d>
      </dsp:spPr>
      <dsp:style>
        <a:lnRef idx="0">
          <a:scrgbClr r="0" g="0" b="0"/>
        </a:lnRef>
        <a:fillRef idx="1">
          <a:scrgbClr r="0" g="0" b="0"/>
        </a:fillRef>
        <a:effectRef idx="3">
          <a:scrgbClr r="0" g="0" b="0"/>
        </a:effectRef>
        <a:fontRef idx="minor">
          <a:schemeClr val="lt1"/>
        </a:fontRef>
      </dsp:style>
    </dsp:sp>
    <dsp:sp modelId="{8E375D00-F41E-41BA-8F6F-CCCF4B530E89}">
      <dsp:nvSpPr>
        <dsp:cNvPr id="0" name=""/>
        <dsp:cNvSpPr/>
      </dsp:nvSpPr>
      <dsp:spPr>
        <a:xfrm flipH="1" flipV="1">
          <a:off x="5534658" y="11750804"/>
          <a:ext cx="483616" cy="1396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35560" rIns="35560" bIns="35560" numCol="1" spcCol="1270" anchor="ctr" anchorCtr="0">
          <a:noAutofit/>
        </a:bodyPr>
        <a:lstStyle/>
        <a:p>
          <a:pPr marL="0" lvl="0" indent="0" algn="ctr" defTabSz="222250">
            <a:lnSpc>
              <a:spcPct val="90000"/>
            </a:lnSpc>
            <a:spcBef>
              <a:spcPct val="0"/>
            </a:spcBef>
            <a:spcAft>
              <a:spcPct val="35000"/>
            </a:spcAft>
            <a:buNone/>
          </a:pPr>
          <a:r>
            <a:rPr lang="en-US" sz="500" kern="1200" dirty="0"/>
            <a:t>`</a:t>
          </a:r>
        </a:p>
      </dsp:txBody>
      <dsp:txXfrm rot="10800000">
        <a:off x="5534658" y="11750804"/>
        <a:ext cx="483616" cy="139698"/>
      </dsp:txXfrm>
    </dsp:sp>
    <dsp:sp modelId="{FB3646A0-68A7-4564-A087-0B2C29ED2AD6}">
      <dsp:nvSpPr>
        <dsp:cNvPr id="0" name=""/>
        <dsp:cNvSpPr/>
      </dsp:nvSpPr>
      <dsp:spPr>
        <a:xfrm>
          <a:off x="9623998" y="2007963"/>
          <a:ext cx="1985119" cy="1658323"/>
        </a:xfrm>
        <a:prstGeom prst="ellipse">
          <a:avLst/>
        </a:prstGeom>
        <a:solidFill>
          <a:srgbClr val="7030A0"/>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anskrit Text" panose="02020503050405020304" pitchFamily="18" charset="0"/>
              <a:cs typeface="Sanskrit Text" panose="02020503050405020304" pitchFamily="18" charset="0"/>
            </a:rPr>
            <a:t>Fastq</a:t>
          </a:r>
        </a:p>
      </dsp:txBody>
      <dsp:txXfrm>
        <a:off x="9914712" y="2250819"/>
        <a:ext cx="1403691" cy="1172611"/>
      </dsp:txXfrm>
    </dsp:sp>
    <dsp:sp modelId="{8DB36516-6F04-421A-99F1-194A39ECD828}">
      <dsp:nvSpPr>
        <dsp:cNvPr id="0" name=""/>
        <dsp:cNvSpPr/>
      </dsp:nvSpPr>
      <dsp:spPr>
        <a:xfrm>
          <a:off x="7763047" y="709150"/>
          <a:ext cx="1429145" cy="1280729"/>
        </a:xfrm>
        <a:prstGeom prst="ellipse">
          <a:avLst/>
        </a:prstGeom>
        <a:solidFill>
          <a:srgbClr val="7030A0"/>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anskrit Text" panose="02020503050405020304" pitchFamily="18" charset="0"/>
              <a:cs typeface="Sanskrit Text" panose="02020503050405020304" pitchFamily="18" charset="0"/>
            </a:rPr>
            <a:t>Fastq</a:t>
          </a:r>
        </a:p>
      </dsp:txBody>
      <dsp:txXfrm>
        <a:off x="7972340" y="896708"/>
        <a:ext cx="1010559" cy="905613"/>
      </dsp:txXfrm>
    </dsp:sp>
    <dsp:sp modelId="{2CD809B4-22B4-474D-82DA-EF67B1B95154}">
      <dsp:nvSpPr>
        <dsp:cNvPr id="0" name=""/>
        <dsp:cNvSpPr/>
      </dsp:nvSpPr>
      <dsp:spPr>
        <a:xfrm>
          <a:off x="11761602" y="582713"/>
          <a:ext cx="2013010" cy="1753198"/>
        </a:xfrm>
        <a:prstGeom prst="ellipse">
          <a:avLst/>
        </a:prstGeom>
        <a:gradFill rotWithShape="0">
          <a:gsLst>
            <a:gs pos="100000">
              <a:srgbClr val="7030A0"/>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anskrit Text" panose="02020503050405020304" pitchFamily="18" charset="0"/>
              <a:cs typeface="Sanskrit Text" panose="02020503050405020304" pitchFamily="18" charset="0"/>
            </a:rPr>
            <a:t>Fastq</a:t>
          </a:r>
        </a:p>
      </dsp:txBody>
      <dsp:txXfrm>
        <a:off x="12056400" y="839463"/>
        <a:ext cx="1423414" cy="1239698"/>
      </dsp:txXfrm>
    </dsp:sp>
    <dsp:sp modelId="{D2ECB689-5838-4D61-8E52-A93269BE0DBC}">
      <dsp:nvSpPr>
        <dsp:cNvPr id="0" name=""/>
        <dsp:cNvSpPr/>
      </dsp:nvSpPr>
      <dsp:spPr>
        <a:xfrm>
          <a:off x="6610614" y="0"/>
          <a:ext cx="8636310" cy="5058184"/>
        </a:xfrm>
        <a:prstGeom prst="funnel">
          <a:avLst/>
        </a:prstGeom>
        <a:solidFill>
          <a:schemeClr val="accent2">
            <a:alpha val="40000"/>
          </a:schemeClr>
        </a:solidFill>
        <a:ln w="6350" cap="flat" cmpd="sng" algn="ctr">
          <a:solidFill>
            <a:srgbClr val="7030A0"/>
          </a:solidFill>
          <a:prstDash val="solid"/>
          <a:miter lim="800000"/>
        </a:ln>
        <a:effectLst/>
        <a:scene3d>
          <a:camera prst="orthographicFront"/>
          <a:lightRig rig="flat" dir="t"/>
        </a:scene3d>
        <a:sp3d extrusionH="12700" contourW="12700" prstMaterial="plastic">
          <a:bevelT w="50800" h="50800"/>
          <a:contourClr>
            <a:schemeClr val="accent2">
              <a:lumMod val="75000"/>
            </a:schemeClr>
          </a:contourClr>
        </a:sp3d>
      </dsp:spPr>
      <dsp:style>
        <a:lnRef idx="1">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BD2E7A-5AAF-4FEF-B8F1-3AD8CB6D5D27}">
      <dsp:nvSpPr>
        <dsp:cNvPr id="0" name=""/>
        <dsp:cNvSpPr/>
      </dsp:nvSpPr>
      <dsp:spPr>
        <a:xfrm>
          <a:off x="82320" y="137081"/>
          <a:ext cx="3464422" cy="595856"/>
        </a:xfrm>
        <a:prstGeom prst="roundRect">
          <a:avLst>
            <a:gd name="adj" fmla="val 10000"/>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anskrit Text" panose="02020503050405020304" pitchFamily="18" charset="0"/>
              <a:cs typeface="Sanskrit Text" panose="02020503050405020304" pitchFamily="18" charset="0"/>
            </a:rPr>
            <a:t>Alignment</a:t>
          </a:r>
        </a:p>
      </dsp:txBody>
      <dsp:txXfrm>
        <a:off x="99772" y="154533"/>
        <a:ext cx="3429518" cy="560952"/>
      </dsp:txXfrm>
    </dsp:sp>
    <dsp:sp modelId="{E8C2645F-35F1-4117-B049-A2A8952C65A7}">
      <dsp:nvSpPr>
        <dsp:cNvPr id="0" name=""/>
        <dsp:cNvSpPr/>
      </dsp:nvSpPr>
      <dsp:spPr>
        <a:xfrm rot="21538056" flipH="1">
          <a:off x="-508253" y="494665"/>
          <a:ext cx="1016506" cy="144877"/>
        </a:xfrm>
        <a:prstGeom prst="rightArrow">
          <a:avLst>
            <a:gd name="adj1" fmla="val 60000"/>
            <a:gd name="adj2" fmla="val 50000"/>
          </a:avLst>
        </a:prstGeom>
        <a:no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464794" y="523248"/>
        <a:ext cx="973043" cy="86927"/>
      </dsp:txXfrm>
    </dsp:sp>
    <dsp:sp modelId="{26A15CE8-17A5-4F00-BA1C-BB20430AB83A}">
      <dsp:nvSpPr>
        <dsp:cNvPr id="0" name=""/>
        <dsp:cNvSpPr/>
      </dsp:nvSpPr>
      <dsp:spPr>
        <a:xfrm>
          <a:off x="4907730" y="132955"/>
          <a:ext cx="2309067" cy="757204"/>
        </a:xfrm>
        <a:prstGeom prst="roundRect">
          <a:avLst>
            <a:gd name="adj" fmla="val 10000"/>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Sanskrit Text" panose="02020503050405020304" pitchFamily="18" charset="0"/>
              <a:cs typeface="Sanskrit Text" panose="02020503050405020304" pitchFamily="18" charset="0"/>
            </a:rPr>
            <a:t>BAM</a:t>
          </a:r>
        </a:p>
      </dsp:txBody>
      <dsp:txXfrm>
        <a:off x="4929908" y="155133"/>
        <a:ext cx="2264711" cy="712848"/>
      </dsp:txXfrm>
    </dsp:sp>
    <dsp:sp modelId="{42A13DD4-93D1-4665-9A9A-E860BD81A0E9}">
      <dsp:nvSpPr>
        <dsp:cNvPr id="0" name=""/>
        <dsp:cNvSpPr/>
      </dsp:nvSpPr>
      <dsp:spPr>
        <a:xfrm rot="5827388">
          <a:off x="-1775631" y="2261764"/>
          <a:ext cx="4042706" cy="187174"/>
        </a:xfrm>
        <a:prstGeom prst="rightArrow">
          <a:avLst>
            <a:gd name="adj1" fmla="val 60000"/>
            <a:gd name="adj2" fmla="val 50000"/>
          </a:avLst>
        </a:prstGeom>
        <a:no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rot="-5400000">
        <a:off x="193051" y="334215"/>
        <a:ext cx="112304" cy="3986554"/>
      </dsp:txXfrm>
    </dsp:sp>
    <dsp:sp modelId="{591B95B6-3B06-44EA-AB11-22DA53B4E478}">
      <dsp:nvSpPr>
        <dsp:cNvPr id="0" name=""/>
        <dsp:cNvSpPr/>
      </dsp:nvSpPr>
      <dsp:spPr>
        <a:xfrm rot="10800000" flipV="1">
          <a:off x="5176174" y="1647150"/>
          <a:ext cx="1418399" cy="559796"/>
        </a:xfrm>
        <a:prstGeom prst="roundRect">
          <a:avLst>
            <a:gd name="adj" fmla="val 10000"/>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err="1">
              <a:latin typeface="Sanskrit Text" panose="02020503050405020304" pitchFamily="18" charset="0"/>
              <a:cs typeface="Sanskrit Text" panose="02020503050405020304" pitchFamily="18" charset="0"/>
            </a:rPr>
            <a:t>Fasta</a:t>
          </a:r>
          <a:endParaRPr lang="en-US" sz="2800" kern="1200" dirty="0">
            <a:latin typeface="Sanskrit Text" panose="02020503050405020304" pitchFamily="18" charset="0"/>
            <a:cs typeface="Sanskrit Text" panose="02020503050405020304" pitchFamily="18" charset="0"/>
          </a:endParaRPr>
        </a:p>
      </dsp:txBody>
      <dsp:txXfrm rot="-10800000">
        <a:off x="5192570" y="1663546"/>
        <a:ext cx="1385607" cy="527004"/>
      </dsp:txXfrm>
    </dsp:sp>
    <dsp:sp modelId="{BE38FC50-0CDE-47CB-AB92-CB1B6B60AC40}">
      <dsp:nvSpPr>
        <dsp:cNvPr id="0" name=""/>
        <dsp:cNvSpPr/>
      </dsp:nvSpPr>
      <dsp:spPr>
        <a:xfrm rot="10830229" flipH="1">
          <a:off x="9358242" y="204007"/>
          <a:ext cx="2461416" cy="583036"/>
        </a:xfrm>
        <a:prstGeom prst="rightArrow">
          <a:avLst>
            <a:gd name="adj1" fmla="val 60000"/>
            <a:gd name="adj2" fmla="val 50000"/>
          </a:avLst>
        </a:prstGeom>
        <a:no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rot="10800000">
        <a:off x="9358245" y="319845"/>
        <a:ext cx="2286505" cy="349822"/>
      </dsp:txXfrm>
    </dsp:sp>
    <dsp:sp modelId="{13C8D89D-C36D-4281-98DD-5CACEF6C388E}">
      <dsp:nvSpPr>
        <dsp:cNvPr id="0" name=""/>
        <dsp:cNvSpPr/>
      </dsp:nvSpPr>
      <dsp:spPr>
        <a:xfrm>
          <a:off x="727165" y="1560207"/>
          <a:ext cx="2640697" cy="801178"/>
        </a:xfrm>
        <a:prstGeom prst="roundRect">
          <a:avLst>
            <a:gd name="adj" fmla="val 10000"/>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dirty="0" err="1"/>
            <a:t>Variant.tsv</a:t>
          </a:r>
          <a:endParaRPr lang="en-US" sz="3400" kern="1200" dirty="0"/>
        </a:p>
      </dsp:txBody>
      <dsp:txXfrm>
        <a:off x="750631" y="1583673"/>
        <a:ext cx="2593765" cy="754246"/>
      </dsp:txXfrm>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686639"/>
            <a:ext cx="37307520" cy="12097173"/>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8250326"/>
            <a:ext cx="32918400" cy="8389194"/>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DFF9E7-5F35-412F-B52C-E3010210DFCD}" type="datetimeFigureOut">
              <a:rPr lang="en-US" smtClean="0"/>
              <a:t>7/25/2021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22761058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DFF9E7-5F35-412F-B52C-E3010210DFCD}" type="datetimeFigureOut">
              <a:rPr lang="en-US" smtClean="0"/>
              <a:t>7/25/2021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1310316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849967"/>
            <a:ext cx="9464040" cy="2944664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849967"/>
            <a:ext cx="27843480" cy="2944664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DFF9E7-5F35-412F-B52C-E3010210DFCD}" type="datetimeFigureOut">
              <a:rPr lang="en-US" smtClean="0"/>
              <a:t>7/25/2021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3259794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DFF9E7-5F35-412F-B52C-E3010210DFCD}" type="datetimeFigureOut">
              <a:rPr lang="en-US" smtClean="0"/>
              <a:t>7/25/2021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34595213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662680"/>
            <a:ext cx="37856160" cy="14453867"/>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3253287"/>
            <a:ext cx="37856160" cy="7600947"/>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DFF9E7-5F35-412F-B52C-E3010210DFCD}" type="datetimeFigureOut">
              <a:rPr lang="en-US" smtClean="0"/>
              <a:t>7/25/2021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3335528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9249833"/>
            <a:ext cx="18653760" cy="220467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9249833"/>
            <a:ext cx="18653760" cy="220467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DFF9E7-5F35-412F-B52C-E3010210DFCD}" type="datetimeFigureOut">
              <a:rPr lang="en-US" smtClean="0"/>
              <a:t>7/25/2021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1787820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849974"/>
            <a:ext cx="37856160" cy="6716186"/>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517893"/>
            <a:ext cx="18568032" cy="417448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692380"/>
            <a:ext cx="18568032" cy="186685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517893"/>
            <a:ext cx="18659477" cy="417448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692380"/>
            <a:ext cx="18659477" cy="186685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DFF9E7-5F35-412F-B52C-E3010210DFCD}" type="datetimeFigureOut">
              <a:rPr lang="en-US" smtClean="0"/>
              <a:t>7/25/2021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2938578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DFF9E7-5F35-412F-B52C-E3010210DFCD}" type="datetimeFigureOut">
              <a:rPr lang="en-US" smtClean="0"/>
              <a:t>7/25/2021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624185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DFF9E7-5F35-412F-B52C-E3010210DFCD}" type="datetimeFigureOut">
              <a:rPr lang="en-US" smtClean="0"/>
              <a:t>7/25/2021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2083986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316480"/>
            <a:ext cx="14156054" cy="810768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5002961"/>
            <a:ext cx="22219920" cy="24693033"/>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10424160"/>
            <a:ext cx="14156054" cy="19312046"/>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A2DFF9E7-5F35-412F-B52C-E3010210DFCD}" type="datetimeFigureOut">
              <a:rPr lang="en-US" smtClean="0"/>
              <a:t>7/25/2021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4099693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316480"/>
            <a:ext cx="14156054" cy="810768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5002961"/>
            <a:ext cx="22219920" cy="24693033"/>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10424160"/>
            <a:ext cx="14156054" cy="19312046"/>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A2DFF9E7-5F35-412F-B52C-E3010210DFCD}" type="datetimeFigureOut">
              <a:rPr lang="en-US" smtClean="0"/>
              <a:t>7/25/2021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7B8D8D-5612-49E7-A4CC-660709F4624C}" type="slidenum">
              <a:rPr lang="en-US" smtClean="0"/>
              <a:t>‹#›</a:t>
            </a:fld>
            <a:endParaRPr lang="en-US"/>
          </a:p>
        </p:txBody>
      </p:sp>
    </p:spTree>
    <p:extLst>
      <p:ext uri="{BB962C8B-B14F-4D97-AF65-F5344CB8AC3E}">
        <p14:creationId xmlns:p14="http://schemas.microsoft.com/office/powerpoint/2010/main" val="1268138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2000"/>
            <a:lum/>
            <a:extLst>
              <a:ext uri="{BEBA8EAE-BF5A-486C-A8C5-ECC9F3942E4B}">
                <a14:imgProps xmlns:a14="http://schemas.microsoft.com/office/drawing/2010/main">
                  <a14:imgLayer r:embed="rId14">
                    <a14:imgEffect>
                      <a14:colorTemperature colorTemp="10674"/>
                    </a14:imgEffect>
                    <a14:imgEffect>
                      <a14:saturation sat="93000"/>
                    </a14:imgEffect>
                  </a14:imgLayer>
                </a14:imgProps>
              </a:ext>
            </a:extLst>
          </a:blip>
          <a:srcRect/>
          <a:stretch>
            <a:fillRect l="-20000" r="-20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849974"/>
            <a:ext cx="37856160" cy="671618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9249833"/>
            <a:ext cx="37856160" cy="2204677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2205514"/>
            <a:ext cx="9875520" cy="1849967"/>
          </a:xfrm>
          <a:prstGeom prst="rect">
            <a:avLst/>
          </a:prstGeom>
        </p:spPr>
        <p:txBody>
          <a:bodyPr vert="horz" lIns="91440" tIns="45720" rIns="91440" bIns="45720" rtlCol="0" anchor="ctr"/>
          <a:lstStyle>
            <a:lvl1pPr algn="l">
              <a:defRPr sz="5760">
                <a:solidFill>
                  <a:schemeClr val="tx1">
                    <a:tint val="75000"/>
                  </a:schemeClr>
                </a:solidFill>
              </a:defRPr>
            </a:lvl1pPr>
          </a:lstStyle>
          <a:p>
            <a:fld id="{A2DFF9E7-5F35-412F-B52C-E3010210DFCD}" type="datetimeFigureOut">
              <a:rPr lang="en-US" smtClean="0"/>
              <a:t>7/25/2021</a:t>
            </a:fld>
            <a:endParaRPr lang="en-US"/>
          </a:p>
        </p:txBody>
      </p:sp>
      <p:sp>
        <p:nvSpPr>
          <p:cNvPr id="5" name="Footer Placeholder 4"/>
          <p:cNvSpPr>
            <a:spLocks noGrp="1"/>
          </p:cNvSpPr>
          <p:nvPr>
            <p:ph type="ftr" sz="quarter" idx="3"/>
          </p:nvPr>
        </p:nvSpPr>
        <p:spPr>
          <a:xfrm>
            <a:off x="14538960" y="32205514"/>
            <a:ext cx="14813280" cy="1849967"/>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2205514"/>
            <a:ext cx="9875520" cy="1849967"/>
          </a:xfrm>
          <a:prstGeom prst="rect">
            <a:avLst/>
          </a:prstGeom>
        </p:spPr>
        <p:txBody>
          <a:bodyPr vert="horz" lIns="91440" tIns="45720" rIns="91440" bIns="45720" rtlCol="0" anchor="ctr"/>
          <a:lstStyle>
            <a:lvl1pPr algn="r">
              <a:defRPr sz="5760">
                <a:solidFill>
                  <a:schemeClr val="tx1">
                    <a:tint val="75000"/>
                  </a:schemeClr>
                </a:solidFill>
              </a:defRPr>
            </a:lvl1pPr>
          </a:lstStyle>
          <a:p>
            <a:fld id="{A27B8D8D-5612-49E7-A4CC-660709F4624C}" type="slidenum">
              <a:rPr lang="en-US" smtClean="0"/>
              <a:t>‹#›</a:t>
            </a:fld>
            <a:endParaRPr lang="en-US"/>
          </a:p>
        </p:txBody>
      </p:sp>
    </p:spTree>
    <p:extLst>
      <p:ext uri="{BB962C8B-B14F-4D97-AF65-F5344CB8AC3E}">
        <p14:creationId xmlns:p14="http://schemas.microsoft.com/office/powerpoint/2010/main" val="15389416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microsoft.com/office/2007/relationships/hdphoto" Target="../media/hdphoto1.wdp"/><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image" Target="../media/image1.png"/><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5" Type="http://schemas.openxmlformats.org/officeDocument/2006/relationships/image" Target="../media/image3.png"/><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 Id="rId1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2000"/>
            <a:lum/>
            <a:extLst>
              <a:ext uri="{BEBA8EAE-BF5A-486C-A8C5-ECC9F3942E4B}">
                <a14:imgProps xmlns:a14="http://schemas.microsoft.com/office/drawing/2010/main">
                  <a14:imgLayer r:embed="rId3">
                    <a14:imgEffect>
                      <a14:colorTemperature colorTemp="10674"/>
                    </a14:imgEffect>
                    <a14:imgEffect>
                      <a14:saturation sat="93000"/>
                    </a14:imgEffect>
                  </a14:imgLayer>
                </a14:imgProps>
              </a:ext>
            </a:extLst>
          </a:blip>
          <a:srcRect/>
          <a:stretch>
            <a:fillRect l="-20000" r="-2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A7128-5265-4836-ABA4-8607EA20526B}"/>
              </a:ext>
            </a:extLst>
          </p:cNvPr>
          <p:cNvSpPr>
            <a:spLocks noGrp="1"/>
          </p:cNvSpPr>
          <p:nvPr>
            <p:ph type="ctrTitle"/>
          </p:nvPr>
        </p:nvSpPr>
        <p:spPr>
          <a:xfrm>
            <a:off x="1227077" y="361605"/>
            <a:ext cx="40253432" cy="1753761"/>
          </a:xfrm>
        </p:spPr>
        <p:txBody>
          <a:bodyPr>
            <a:normAutofit/>
          </a:bodyPr>
          <a:lstStyle/>
          <a:p>
            <a:r>
              <a:rPr lang="en-US" sz="9600" b="1" dirty="0">
                <a:solidFill>
                  <a:srgbClr val="7030A0"/>
                </a:solidFill>
                <a:effectLst/>
                <a:latin typeface="SansSerif" panose="00000400000000000000" pitchFamily="2" charset="2"/>
                <a:ea typeface="Calibri" panose="020F0502020204030204" pitchFamily="34" charset="0"/>
              </a:rPr>
              <a:t>Testing Minimum Assembly Read Depth in SARS-CoV-2 Sequencing Analysis</a:t>
            </a:r>
            <a:endParaRPr lang="en-US" sz="9600" dirty="0">
              <a:solidFill>
                <a:srgbClr val="7030A0"/>
              </a:solidFill>
              <a:latin typeface="SansSerif" panose="00000400000000000000" pitchFamily="2" charset="2"/>
            </a:endParaRPr>
          </a:p>
        </p:txBody>
      </p:sp>
      <p:sp>
        <p:nvSpPr>
          <p:cNvPr id="3" name="Subtitle 2">
            <a:extLst>
              <a:ext uri="{FF2B5EF4-FFF2-40B4-BE49-F238E27FC236}">
                <a16:creationId xmlns:a16="http://schemas.microsoft.com/office/drawing/2014/main" id="{A8B8CF96-9036-4B31-AAF6-F8A6A53C0580}"/>
              </a:ext>
            </a:extLst>
          </p:cNvPr>
          <p:cNvSpPr>
            <a:spLocks noGrp="1"/>
          </p:cNvSpPr>
          <p:nvPr>
            <p:ph type="subTitle" idx="1"/>
          </p:nvPr>
        </p:nvSpPr>
        <p:spPr>
          <a:xfrm>
            <a:off x="726141" y="2240983"/>
            <a:ext cx="42438917" cy="3371800"/>
          </a:xfrm>
        </p:spPr>
        <p:txBody>
          <a:bodyPr>
            <a:normAutofit/>
          </a:bodyPr>
          <a:lstStyle/>
          <a:p>
            <a:r>
              <a:rPr lang="en-US" sz="5400" i="1" dirty="0">
                <a:effectLst/>
                <a:latin typeface="SansSerif" panose="00000400000000000000" pitchFamily="2" charset="2"/>
                <a:ea typeface="Calibri" panose="020F0502020204030204" pitchFamily="34" charset="0"/>
              </a:rPr>
              <a:t>Christopher Carver [1*], Sharmel Cavender [2*], Peter Stoilov [3], Pete Perrotta [4], Ryan Percifield [5], James Denvir [6†], Nicole Garrison [7†]. </a:t>
            </a:r>
          </a:p>
          <a:p>
            <a:r>
              <a:rPr lang="en-US" sz="4000" i="1" dirty="0">
                <a:effectLst/>
                <a:latin typeface="SansSerif" panose="00000400000000000000" pitchFamily="2" charset="2"/>
                <a:ea typeface="Calibri" panose="020F0502020204030204" pitchFamily="34" charset="0"/>
              </a:rPr>
              <a:t>[1] Department of Science and Math, Glenville State College; [2] Department of Biology, University of Charleston; [3] Department of Biochemistry, West Virginia University; [4] Department of Pathology, West Virginia University; [5] Department of Biology, West Virginia University; [6] Department of Biomedical Sciences, Marshall University; [7] Department of Biomedical Sciences, West Liberty University.</a:t>
            </a:r>
            <a:endParaRPr lang="en-US" sz="5400" dirty="0">
              <a:latin typeface="SansSerif" panose="00000400000000000000" pitchFamily="2" charset="2"/>
            </a:endParaRPr>
          </a:p>
        </p:txBody>
      </p:sp>
      <p:sp>
        <p:nvSpPr>
          <p:cNvPr id="9" name="TextBox 8">
            <a:extLst>
              <a:ext uri="{FF2B5EF4-FFF2-40B4-BE49-F238E27FC236}">
                <a16:creationId xmlns:a16="http://schemas.microsoft.com/office/drawing/2014/main" id="{5B2A18CF-AC17-442C-B62C-EE24BDED56B8}"/>
              </a:ext>
            </a:extLst>
          </p:cNvPr>
          <p:cNvSpPr txBox="1"/>
          <p:nvPr/>
        </p:nvSpPr>
        <p:spPr>
          <a:xfrm>
            <a:off x="935491" y="5888058"/>
            <a:ext cx="12738945" cy="7011856"/>
          </a:xfrm>
          <a:prstGeom prst="rect">
            <a:avLst/>
          </a:prstGeom>
          <a:noFill/>
          <a:ln>
            <a:solidFill>
              <a:srgbClr val="000000">
                <a:alpha val="30196"/>
              </a:srgbClr>
            </a:solidFill>
          </a:ln>
        </p:spPr>
        <p:txBody>
          <a:bodyPr wrap="square" rtlCol="0">
            <a:spAutoFit/>
          </a:bodyPr>
          <a:lstStyle/>
          <a:p>
            <a:pPr marL="0" marR="0">
              <a:lnSpc>
                <a:spcPct val="107000"/>
              </a:lnSpc>
              <a:spcBef>
                <a:spcPts val="0"/>
              </a:spcBef>
              <a:spcAft>
                <a:spcPts val="800"/>
              </a:spcAft>
            </a:pPr>
            <a:r>
              <a:rPr lang="en-US" sz="5400" b="1" dirty="0">
                <a:effectLst/>
                <a:latin typeface="Sanskrit Text" panose="02020503050405020304" pitchFamily="18" charset="0"/>
                <a:ea typeface="Calibri" panose="020F0502020204030204" pitchFamily="34" charset="0"/>
                <a:cs typeface="Times New Roman" panose="02020603050405020304" pitchFamily="18" charset="0"/>
              </a:rPr>
              <a:t>Background</a:t>
            </a:r>
            <a:endParaRPr lang="en-US" sz="5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4000" dirty="0">
                <a:effectLst/>
                <a:latin typeface="Sanskrit Text" panose="02020503050405020304" pitchFamily="18" charset="0"/>
                <a:ea typeface="Calibri" panose="020F0502020204030204" pitchFamily="34" charset="0"/>
                <a:cs typeface="Times New Roman" panose="02020603050405020304" pitchFamily="18" charset="0"/>
              </a:rPr>
              <a:t>Detecting new variants of SARS CoV-2 is vital to keeping track of the evolution </a:t>
            </a:r>
            <a:r>
              <a:rPr lang="en-US" sz="4000" dirty="0">
                <a:latin typeface="Sanskrit Text" panose="02020503050405020304" pitchFamily="18" charset="0"/>
                <a:ea typeface="Calibri" panose="020F0502020204030204" pitchFamily="34" charset="0"/>
                <a:cs typeface="Times New Roman" panose="02020603050405020304" pitchFamily="18" charset="0"/>
              </a:rPr>
              <a:t>of</a:t>
            </a:r>
            <a:r>
              <a:rPr lang="en-US" sz="4000" dirty="0">
                <a:effectLst/>
                <a:latin typeface="Sanskrit Text" panose="02020503050405020304" pitchFamily="18" charset="0"/>
                <a:ea typeface="Calibri" panose="020F0502020204030204" pitchFamily="34" charset="0"/>
                <a:cs typeface="Times New Roman" panose="02020603050405020304" pitchFamily="18" charset="0"/>
              </a:rPr>
              <a:t> COVID-19 and vital for public health safety. An example of one of the newest variants is the Delta variant, which is more contagious, especially among unvaccinated individuals, and can lead to extreme local outbreaks. Because of this, it is important to use adequate read depth insuring for adequate mapping and identifying any new variants in the emerging pathogens.</a:t>
            </a:r>
            <a:endParaRPr lang="en-US" sz="4000" dirty="0">
              <a:effectLst/>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18" name="Diagram 17">
            <a:extLst>
              <a:ext uri="{FF2B5EF4-FFF2-40B4-BE49-F238E27FC236}">
                <a16:creationId xmlns:a16="http://schemas.microsoft.com/office/drawing/2014/main" id="{7288DE1B-7089-41CA-B23E-62763F57E04A}"/>
              </a:ext>
            </a:extLst>
          </p:cNvPr>
          <p:cNvGraphicFramePr/>
          <p:nvPr>
            <p:extLst>
              <p:ext uri="{D42A27DB-BD31-4B8C-83A1-F6EECF244321}">
                <p14:modId xmlns:p14="http://schemas.microsoft.com/office/powerpoint/2010/main" val="3287861410"/>
              </p:ext>
            </p:extLst>
          </p:nvPr>
        </p:nvGraphicFramePr>
        <p:xfrm>
          <a:off x="10804383" y="12362086"/>
          <a:ext cx="17791166" cy="1189050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20" name="Diagram 19">
            <a:extLst>
              <a:ext uri="{FF2B5EF4-FFF2-40B4-BE49-F238E27FC236}">
                <a16:creationId xmlns:a16="http://schemas.microsoft.com/office/drawing/2014/main" id="{C0E0D257-C638-4F5F-832E-4CB0B026A71E}"/>
              </a:ext>
            </a:extLst>
          </p:cNvPr>
          <p:cNvGraphicFramePr/>
          <p:nvPr>
            <p:extLst>
              <p:ext uri="{D42A27DB-BD31-4B8C-83A1-F6EECF244321}">
                <p14:modId xmlns:p14="http://schemas.microsoft.com/office/powerpoint/2010/main" val="3163184503"/>
              </p:ext>
            </p:extLst>
          </p:nvPr>
        </p:nvGraphicFramePr>
        <p:xfrm>
          <a:off x="17542592" y="18856996"/>
          <a:ext cx="12144038" cy="4587791"/>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13" name="Arrow: Down 12">
            <a:extLst>
              <a:ext uri="{FF2B5EF4-FFF2-40B4-BE49-F238E27FC236}">
                <a16:creationId xmlns:a16="http://schemas.microsoft.com/office/drawing/2014/main" id="{20911539-84EC-4FB2-89BF-33766CFFD084}"/>
              </a:ext>
            </a:extLst>
          </p:cNvPr>
          <p:cNvSpPr/>
          <p:nvPr/>
        </p:nvSpPr>
        <p:spPr>
          <a:xfrm>
            <a:off x="23196264" y="19908318"/>
            <a:ext cx="694126" cy="404384"/>
          </a:xfrm>
          <a:prstGeom prst="downArrow">
            <a:avLst/>
          </a:prstGeom>
          <a:solidFill>
            <a:schemeClr val="accent2"/>
          </a:solidFill>
          <a:scene3d>
            <a:camera prst="orthographicFront"/>
            <a:lightRig rig="flat" dir="t"/>
          </a:scene3d>
          <a:sp3d z="190500" prstMaterial="plastic">
            <a:bevelT w="120900" h="88900"/>
            <a:bevelB w="88900" h="31750" prst="angle"/>
          </a:sp3d>
        </p:spPr>
        <p:style>
          <a:lnRef idx="0">
            <a:schemeClr val="lt1">
              <a:hueOff val="0"/>
              <a:satOff val="0"/>
              <a:lumOff val="0"/>
              <a:alphaOff val="0"/>
            </a:schemeClr>
          </a:lnRef>
          <a:fillRef idx="1">
            <a:scrgbClr r="0" g="0" b="0"/>
          </a:fillRef>
          <a:effectRef idx="3">
            <a:schemeClr val="accent1">
              <a:tint val="6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5" name="TextBox 14">
            <a:extLst>
              <a:ext uri="{FF2B5EF4-FFF2-40B4-BE49-F238E27FC236}">
                <a16:creationId xmlns:a16="http://schemas.microsoft.com/office/drawing/2014/main" id="{E1C6E059-5246-4A08-8F74-E35E7F0AEC80}"/>
              </a:ext>
            </a:extLst>
          </p:cNvPr>
          <p:cNvSpPr txBox="1"/>
          <p:nvPr/>
        </p:nvSpPr>
        <p:spPr>
          <a:xfrm>
            <a:off x="935492" y="14178664"/>
            <a:ext cx="12738944" cy="10864513"/>
          </a:xfrm>
          <a:prstGeom prst="rect">
            <a:avLst/>
          </a:prstGeom>
          <a:noFill/>
        </p:spPr>
        <p:txBody>
          <a:bodyPr wrap="square">
            <a:spAutoFit/>
          </a:bodyPr>
          <a:lstStyle/>
          <a:p>
            <a:r>
              <a:rPr lang="en-US" sz="5000" b="1" dirty="0">
                <a:latin typeface="Sanskrit Text" panose="02020503050405020304" pitchFamily="18" charset="0"/>
                <a:cs typeface="Sanskrit Text" panose="02020503050405020304" pitchFamily="18" charset="0"/>
              </a:rPr>
              <a:t>Introduction</a:t>
            </a:r>
          </a:p>
          <a:p>
            <a:pPr algn="just"/>
            <a:r>
              <a:rPr lang="en-US" sz="4000" dirty="0">
                <a:effectLst/>
                <a:latin typeface="Sanskrit Text" panose="02020503050405020304" pitchFamily="18" charset="0"/>
                <a:ea typeface="Calibri" panose="020F0502020204030204" pitchFamily="34" charset="0"/>
                <a:cs typeface="Times New Roman" panose="02020603050405020304" pitchFamily="18" charset="0"/>
              </a:rPr>
              <a:t>Bioinformatics is science usually associated with “big data” that is heavy in biology, </a:t>
            </a:r>
            <a:r>
              <a:rPr lang="en-US" sz="4000" dirty="0">
                <a:latin typeface="Sanskrit Text" panose="02020503050405020304" pitchFamily="18" charset="0"/>
                <a:ea typeface="Calibri" panose="020F0502020204030204" pitchFamily="34" charset="0"/>
                <a:cs typeface="Times New Roman" panose="02020603050405020304" pitchFamily="18" charset="0"/>
              </a:rPr>
              <a:t>plus</a:t>
            </a:r>
            <a:r>
              <a:rPr lang="en-US" sz="4000" dirty="0">
                <a:effectLst/>
                <a:latin typeface="Sanskrit Text" panose="02020503050405020304" pitchFamily="18" charset="0"/>
                <a:ea typeface="Calibri" panose="020F0502020204030204" pitchFamily="34" charset="0"/>
                <a:cs typeface="Times New Roman" panose="02020603050405020304" pitchFamily="18" charset="0"/>
              </a:rPr>
              <a:t> computer science, </a:t>
            </a:r>
            <a:r>
              <a:rPr lang="en-US" sz="4000" dirty="0">
                <a:latin typeface="Sanskrit Text" panose="02020503050405020304" pitchFamily="18" charset="0"/>
                <a:ea typeface="Calibri" panose="020F0502020204030204" pitchFamily="34" charset="0"/>
                <a:cs typeface="Times New Roman" panose="02020603050405020304" pitchFamily="18" charset="0"/>
              </a:rPr>
              <a:t>for</a:t>
            </a:r>
            <a:r>
              <a:rPr lang="en-US" sz="4000" dirty="0">
                <a:effectLst/>
                <a:latin typeface="Sanskrit Text" panose="02020503050405020304" pitchFamily="18" charset="0"/>
                <a:ea typeface="Calibri" panose="020F0502020204030204" pitchFamily="34" charset="0"/>
                <a:cs typeface="Times New Roman" panose="02020603050405020304" pitchFamily="18" charset="0"/>
              </a:rPr>
              <a:t> how biological data is filtered, analyzed, organized,  visualized, and interpreted. By developing and applying tools for analyzing large biological complex data with bioinformatics, the developing new COVID-19 variants can be detected for tracking, research, and informing the public health community. To accurately determine new variants the proper read depth is vital. Currently, variants are determined by </a:t>
            </a:r>
            <a:r>
              <a:rPr lang="en-US" sz="4000" dirty="0">
                <a:latin typeface="Sanskrit Text" panose="02020503050405020304" pitchFamily="18" charset="0"/>
                <a:ea typeface="Calibri" panose="020F0502020204030204" pitchFamily="34" charset="0"/>
                <a:cs typeface="Times New Roman" panose="02020603050405020304" pitchFamily="18" charset="0"/>
              </a:rPr>
              <a:t>utilizing</a:t>
            </a:r>
            <a:r>
              <a:rPr lang="en-US" sz="4000" dirty="0">
                <a:effectLst/>
                <a:latin typeface="Sanskrit Text" panose="02020503050405020304" pitchFamily="18" charset="0"/>
                <a:ea typeface="Calibri" panose="020F0502020204030204" pitchFamily="34" charset="0"/>
                <a:cs typeface="Times New Roman" panose="02020603050405020304" pitchFamily="18" charset="0"/>
              </a:rPr>
              <a:t> the highest depth read available. We wanted to determine what is the lowest level of read depth that would still give us an acceptable mutation calling count using SARS-CoV-2 samples from West Virginia in order to run more tests at the same time.</a:t>
            </a:r>
            <a:endParaRPr lang="en-US" sz="40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5000" b="1" dirty="0">
              <a:latin typeface="Sanskrit Text" panose="02020503050405020304" pitchFamily="18" charset="0"/>
              <a:cs typeface="Sanskrit Text" panose="02020503050405020304" pitchFamily="18" charset="0"/>
            </a:endParaRPr>
          </a:p>
        </p:txBody>
      </p:sp>
      <p:sp>
        <p:nvSpPr>
          <p:cNvPr id="4" name="Arrow: Right 3">
            <a:extLst>
              <a:ext uri="{FF2B5EF4-FFF2-40B4-BE49-F238E27FC236}">
                <a16:creationId xmlns:a16="http://schemas.microsoft.com/office/drawing/2014/main" id="{2052C465-DCE6-4480-87A1-0CC102DAC3F2}"/>
              </a:ext>
            </a:extLst>
          </p:cNvPr>
          <p:cNvSpPr/>
          <p:nvPr/>
        </p:nvSpPr>
        <p:spPr>
          <a:xfrm flipV="1">
            <a:off x="21254023" y="19110528"/>
            <a:ext cx="1128899" cy="733690"/>
          </a:xfrm>
          <a:prstGeom prst="rightArrow">
            <a:avLst/>
          </a:prstGeom>
          <a:solidFill>
            <a:schemeClr val="accent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 name="Arrow: Left 4">
            <a:extLst>
              <a:ext uri="{FF2B5EF4-FFF2-40B4-BE49-F238E27FC236}">
                <a16:creationId xmlns:a16="http://schemas.microsoft.com/office/drawing/2014/main" id="{3F5463F2-CCF9-4DA4-B9B5-CCB995DEE951}"/>
              </a:ext>
            </a:extLst>
          </p:cNvPr>
          <p:cNvSpPr/>
          <p:nvPr/>
        </p:nvSpPr>
        <p:spPr>
          <a:xfrm>
            <a:off x="21254023" y="20549596"/>
            <a:ext cx="1128899" cy="733690"/>
          </a:xfrm>
          <a:prstGeom prst="leftArrow">
            <a:avLst/>
          </a:prstGeom>
          <a:solidFill>
            <a:schemeClr val="accent2"/>
          </a:solidFill>
          <a:ln>
            <a:noFill/>
          </a:ln>
          <a:scene3d>
            <a:camera prst="orthographicFront"/>
            <a:lightRig rig="threePt" dir="t"/>
          </a:scene3d>
          <a:sp3d>
            <a:bevelT w="152400" h="50800" prst="softRound"/>
            <a:bevelB/>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4978A203-5D3B-4F33-9893-564A1447A551}"/>
              </a:ext>
            </a:extLst>
          </p:cNvPr>
          <p:cNvPicPr>
            <a:picLocks noChangeAspect="1"/>
          </p:cNvPicPr>
          <p:nvPr/>
        </p:nvPicPr>
        <p:blipFill>
          <a:blip r:embed="rId14"/>
          <a:stretch>
            <a:fillRect/>
          </a:stretch>
        </p:blipFill>
        <p:spPr>
          <a:xfrm>
            <a:off x="14865904" y="24496109"/>
            <a:ext cx="14214187" cy="7493867"/>
          </a:xfrm>
          <a:prstGeom prst="rect">
            <a:avLst/>
          </a:prstGeom>
        </p:spPr>
      </p:pic>
      <p:pic>
        <p:nvPicPr>
          <p:cNvPr id="16" name="Picture 15" descr="Map&#10;&#10;Description automatically generated">
            <a:extLst>
              <a:ext uri="{FF2B5EF4-FFF2-40B4-BE49-F238E27FC236}">
                <a16:creationId xmlns:a16="http://schemas.microsoft.com/office/drawing/2014/main" id="{7D25FD9E-ECB3-4052-AD1E-9CF3229B6F70}"/>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705502" y="24577090"/>
            <a:ext cx="9198921" cy="7412886"/>
          </a:xfrm>
          <a:prstGeom prst="rect">
            <a:avLst/>
          </a:prstGeom>
        </p:spPr>
      </p:pic>
      <p:sp>
        <p:nvSpPr>
          <p:cNvPr id="21" name="TextBox 20">
            <a:extLst>
              <a:ext uri="{FF2B5EF4-FFF2-40B4-BE49-F238E27FC236}">
                <a16:creationId xmlns:a16="http://schemas.microsoft.com/office/drawing/2014/main" id="{23B411EF-2DA4-4A55-90A8-F4C362ECF360}"/>
              </a:ext>
            </a:extLst>
          </p:cNvPr>
          <p:cNvSpPr txBox="1"/>
          <p:nvPr/>
        </p:nvSpPr>
        <p:spPr>
          <a:xfrm>
            <a:off x="30050509" y="23230370"/>
            <a:ext cx="12738945" cy="5170646"/>
          </a:xfrm>
          <a:prstGeom prst="rect">
            <a:avLst/>
          </a:prstGeom>
          <a:noFill/>
        </p:spPr>
        <p:txBody>
          <a:bodyPr wrap="square">
            <a:spAutoFit/>
          </a:bodyPr>
          <a:lstStyle/>
          <a:p>
            <a:r>
              <a:rPr lang="en-US" sz="5000" b="1" dirty="0">
                <a:latin typeface="Sanskrit Text" panose="02020503050405020304" pitchFamily="18" charset="0"/>
                <a:cs typeface="Sanskrit Text" panose="02020503050405020304" pitchFamily="18" charset="0"/>
              </a:rPr>
              <a:t>Conclusions</a:t>
            </a:r>
          </a:p>
          <a:p>
            <a:pPr algn="just"/>
            <a:r>
              <a:rPr lang="en-US" sz="4000" dirty="0">
                <a:latin typeface="Sanskrit Text" panose="02020503050405020304" pitchFamily="18" charset="0"/>
                <a:cs typeface="Sanskrit Text" panose="02020503050405020304" pitchFamily="18" charset="0"/>
              </a:rPr>
              <a:t>We found that the lowest average read coverage depth acceptable for detecting new variants was 17.5. This shows that we can run a lower number of reads for samples allowing us to run more of them at one time. By being able to run the reads with better efficiency this also allows for more samples to be run permitting faster new variant detection.  </a:t>
            </a:r>
          </a:p>
        </p:txBody>
      </p:sp>
      <p:sp>
        <p:nvSpPr>
          <p:cNvPr id="25" name="TextBox 24">
            <a:extLst>
              <a:ext uri="{FF2B5EF4-FFF2-40B4-BE49-F238E27FC236}">
                <a16:creationId xmlns:a16="http://schemas.microsoft.com/office/drawing/2014/main" id="{E18209DF-0FB8-45F5-8116-447A0E638F7F}"/>
              </a:ext>
            </a:extLst>
          </p:cNvPr>
          <p:cNvSpPr txBox="1"/>
          <p:nvPr/>
        </p:nvSpPr>
        <p:spPr>
          <a:xfrm>
            <a:off x="14907468" y="6229161"/>
            <a:ext cx="13822008" cy="5878532"/>
          </a:xfrm>
          <a:prstGeom prst="rect">
            <a:avLst/>
          </a:prstGeom>
          <a:noFill/>
        </p:spPr>
        <p:txBody>
          <a:bodyPr wrap="square">
            <a:spAutoFit/>
          </a:bodyPr>
          <a:lstStyle/>
          <a:p>
            <a:r>
              <a:rPr lang="en-US" sz="5000" b="1" dirty="0">
                <a:latin typeface="Sanskrit Text" panose="02020503050405020304" pitchFamily="18" charset="0"/>
                <a:cs typeface="Sanskrit Text" panose="02020503050405020304" pitchFamily="18" charset="0"/>
              </a:rPr>
              <a:t>Methods</a:t>
            </a:r>
          </a:p>
          <a:p>
            <a:pPr algn="just"/>
            <a:r>
              <a:rPr lang="en-US" sz="4400" dirty="0">
                <a:latin typeface="Sanskrit Text" panose="02020503050405020304" pitchFamily="18" charset="0"/>
                <a:cs typeface="Sanskrit Text" panose="02020503050405020304" pitchFamily="18" charset="0"/>
              </a:rPr>
              <a:t>We took the West Virginia SARS-CoV-2 samples in Fastq file and ran them through BWA to map the alignments to the reference genome. From there, samtools indexed the Fastq files into bam files. We then fed those results into ivar to get the variants and pileups. Then, we were able to generate consensus files using ivar.</a:t>
            </a:r>
          </a:p>
          <a:p>
            <a:endParaRPr lang="en-US" dirty="0"/>
          </a:p>
        </p:txBody>
      </p:sp>
      <p:sp>
        <p:nvSpPr>
          <p:cNvPr id="26" name="TextBox 25">
            <a:extLst>
              <a:ext uri="{FF2B5EF4-FFF2-40B4-BE49-F238E27FC236}">
                <a16:creationId xmlns:a16="http://schemas.microsoft.com/office/drawing/2014/main" id="{17D7D380-749F-4866-9319-724304DAE7D8}"/>
              </a:ext>
            </a:extLst>
          </p:cNvPr>
          <p:cNvSpPr txBox="1"/>
          <p:nvPr/>
        </p:nvSpPr>
        <p:spPr>
          <a:xfrm>
            <a:off x="30050509" y="6229161"/>
            <a:ext cx="12905199" cy="8263288"/>
          </a:xfrm>
          <a:prstGeom prst="rect">
            <a:avLst/>
          </a:prstGeom>
          <a:noFill/>
        </p:spPr>
        <p:txBody>
          <a:bodyPr wrap="square" rtlCol="0">
            <a:spAutoFit/>
          </a:bodyPr>
          <a:lstStyle/>
          <a:p>
            <a:pPr marL="0" marR="0">
              <a:lnSpc>
                <a:spcPct val="107000"/>
              </a:lnSpc>
              <a:spcBef>
                <a:spcPts val="0"/>
              </a:spcBef>
              <a:spcAft>
                <a:spcPts val="800"/>
              </a:spcAft>
            </a:pPr>
            <a:r>
              <a:rPr lang="en-US" sz="5000" b="1" dirty="0">
                <a:effectLst/>
                <a:latin typeface="Sanskrit Text" panose="02020503050405020304" pitchFamily="18" charset="0"/>
                <a:ea typeface="Calibri" panose="020F0502020204030204" pitchFamily="34" charset="0"/>
                <a:cs typeface="Sanskrit Text" panose="02020503050405020304" pitchFamily="18" charset="0"/>
              </a:rPr>
              <a:t>Discussion</a:t>
            </a:r>
            <a:endParaRPr lang="en-US" sz="5000" dirty="0">
              <a:effectLst/>
              <a:latin typeface="Sanskrit Text" panose="02020503050405020304" pitchFamily="18" charset="0"/>
              <a:ea typeface="Calibri" panose="020F0502020204030204" pitchFamily="34" charset="0"/>
              <a:cs typeface="Sanskrit Text" panose="02020503050405020304" pitchFamily="18" charset="0"/>
            </a:endParaRPr>
          </a:p>
          <a:p>
            <a:pPr marL="0" marR="0" algn="just">
              <a:lnSpc>
                <a:spcPct val="107000"/>
              </a:lnSpc>
              <a:spcBef>
                <a:spcPts val="0"/>
              </a:spcBef>
              <a:spcAft>
                <a:spcPts val="800"/>
              </a:spcAft>
            </a:pPr>
            <a:r>
              <a:rPr lang="en-US" sz="4000" dirty="0">
                <a:effectLst/>
                <a:latin typeface="Sanskrit Text" panose="02020503050405020304" pitchFamily="18" charset="0"/>
                <a:ea typeface="Calibri" panose="020F0502020204030204" pitchFamily="34" charset="0"/>
                <a:cs typeface="Sanskrit Text" panose="02020503050405020304" pitchFamily="18" charset="0"/>
              </a:rPr>
              <a:t>In order to check the different read depths a custom Python script needed to be used. This was made allowing for the number of reads to be checked ranging between 1,000 to 3 million. By using this script, we found that the lowest number of reads for variant detection was 7,000 which had a read depth averaging 17.5. Anything below this was found to be undetectable which is unreliable. This is especially important for detecting mutations in the spike protein which are</a:t>
            </a:r>
            <a:r>
              <a:rPr lang="en-US" sz="4000" dirty="0">
                <a:latin typeface="Sanskrit Text" panose="02020503050405020304" pitchFamily="18" charset="0"/>
                <a:ea typeface="Calibri" panose="020F0502020204030204" pitchFamily="34" charset="0"/>
                <a:cs typeface="Sanskrit Text" panose="02020503050405020304" pitchFamily="18" charset="0"/>
              </a:rPr>
              <a:t> most responsible</a:t>
            </a:r>
            <a:r>
              <a:rPr lang="en-US" sz="4000" dirty="0">
                <a:effectLst/>
                <a:latin typeface="Sanskrit Text" panose="02020503050405020304" pitchFamily="18" charset="0"/>
                <a:ea typeface="Calibri" panose="020F0502020204030204" pitchFamily="34" charset="0"/>
                <a:cs typeface="Sanskrit Text" panose="02020503050405020304" pitchFamily="18" charset="0"/>
              </a:rPr>
              <a:t> for the behavior in the SARS-CoV-2 virus.</a:t>
            </a:r>
          </a:p>
        </p:txBody>
      </p:sp>
      <p:sp>
        <p:nvSpPr>
          <p:cNvPr id="28" name="TextBox 27">
            <a:extLst>
              <a:ext uri="{FF2B5EF4-FFF2-40B4-BE49-F238E27FC236}">
                <a16:creationId xmlns:a16="http://schemas.microsoft.com/office/drawing/2014/main" id="{74BA0464-D563-4113-9B6D-2DB0185C6626}"/>
              </a:ext>
            </a:extLst>
          </p:cNvPr>
          <p:cNvSpPr txBox="1"/>
          <p:nvPr/>
        </p:nvSpPr>
        <p:spPr>
          <a:xfrm>
            <a:off x="2705502" y="32250881"/>
            <a:ext cx="9198921" cy="1673150"/>
          </a:xfrm>
          <a:prstGeom prst="rect">
            <a:avLst/>
          </a:prstGeom>
          <a:noFill/>
        </p:spPr>
        <p:txBody>
          <a:bodyPr wrap="square">
            <a:spAutoFit/>
          </a:bodyPr>
          <a:lstStyle/>
          <a:p>
            <a:pPr marL="0" marR="0" algn="just">
              <a:lnSpc>
                <a:spcPct val="107000"/>
              </a:lnSpc>
              <a:spcBef>
                <a:spcPts val="0"/>
              </a:spcBef>
              <a:spcAft>
                <a:spcPts val="800"/>
              </a:spcAft>
            </a:pPr>
            <a:r>
              <a:rPr lang="en-US" sz="3200" b="1" dirty="0">
                <a:effectLst/>
                <a:latin typeface="Sanskrit Text" panose="02020503050405020304" pitchFamily="18" charset="0"/>
                <a:ea typeface="Calibri" panose="020F0502020204030204" pitchFamily="34" charset="0"/>
                <a:cs typeface="Times New Roman" panose="02020603050405020304" pitchFamily="18" charset="0"/>
              </a:rPr>
              <a:t>Figure 1 is a map of West Virginia representing the number of Covid 19 cases by county as of July 21, 2021. (1)</a:t>
            </a:r>
            <a:endParaRPr lang="en-US" sz="32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0" name="TextBox 29">
            <a:extLst>
              <a:ext uri="{FF2B5EF4-FFF2-40B4-BE49-F238E27FC236}">
                <a16:creationId xmlns:a16="http://schemas.microsoft.com/office/drawing/2014/main" id="{907A38AD-B992-4E69-A375-959D5687E059}"/>
              </a:ext>
            </a:extLst>
          </p:cNvPr>
          <p:cNvSpPr txBox="1"/>
          <p:nvPr/>
        </p:nvSpPr>
        <p:spPr>
          <a:xfrm>
            <a:off x="15168522" y="21748002"/>
            <a:ext cx="13560954" cy="1077218"/>
          </a:xfrm>
          <a:prstGeom prst="rect">
            <a:avLst/>
          </a:prstGeom>
          <a:noFill/>
        </p:spPr>
        <p:txBody>
          <a:bodyPr wrap="square">
            <a:spAutoFit/>
          </a:bodyPr>
          <a:lstStyle/>
          <a:p>
            <a:pPr algn="just"/>
            <a:r>
              <a:rPr lang="en-US" sz="3200" b="1" dirty="0">
                <a:latin typeface="Sanskrit Text" panose="02020503050405020304" pitchFamily="18" charset="0"/>
                <a:cs typeface="Sanskrit Text" panose="02020503050405020304" pitchFamily="18" charset="0"/>
              </a:rPr>
              <a:t>Figure 2 shows the outline used to input the Fastq files all the way through the pipeline ending with the variant files</a:t>
            </a:r>
            <a:r>
              <a:rPr lang="en-US" sz="3200" b="1" dirty="0"/>
              <a:t>.</a:t>
            </a:r>
          </a:p>
        </p:txBody>
      </p:sp>
      <p:sp>
        <p:nvSpPr>
          <p:cNvPr id="32" name="TextBox 31">
            <a:extLst>
              <a:ext uri="{FF2B5EF4-FFF2-40B4-BE49-F238E27FC236}">
                <a16:creationId xmlns:a16="http://schemas.microsoft.com/office/drawing/2014/main" id="{75F96009-92C2-4499-BF69-9B0C5D979D9F}"/>
              </a:ext>
            </a:extLst>
          </p:cNvPr>
          <p:cNvSpPr txBox="1"/>
          <p:nvPr/>
        </p:nvSpPr>
        <p:spPr>
          <a:xfrm>
            <a:off x="14865905" y="32115754"/>
            <a:ext cx="14172622" cy="1146211"/>
          </a:xfrm>
          <a:prstGeom prst="rect">
            <a:avLst/>
          </a:prstGeom>
          <a:noFill/>
        </p:spPr>
        <p:txBody>
          <a:bodyPr wrap="square">
            <a:spAutoFit/>
          </a:bodyPr>
          <a:lstStyle/>
          <a:p>
            <a:pPr marL="0" marR="0" algn="just">
              <a:lnSpc>
                <a:spcPct val="107000"/>
              </a:lnSpc>
              <a:spcBef>
                <a:spcPts val="0"/>
              </a:spcBef>
              <a:spcAft>
                <a:spcPts val="800"/>
              </a:spcAft>
            </a:pPr>
            <a:r>
              <a:rPr lang="en-US" sz="3200" b="1" dirty="0">
                <a:effectLst/>
                <a:latin typeface="Sanskrit Text" panose="02020503050405020304" pitchFamily="18" charset="0"/>
                <a:ea typeface="Calibri" panose="020F0502020204030204" pitchFamily="34" charset="0"/>
                <a:cs typeface="Times New Roman" panose="02020603050405020304" pitchFamily="18" charset="0"/>
              </a:rPr>
              <a:t>Figure 3. shows the igv visual representation of the read depth of 88 out of 100 for the West Virginia samples.</a:t>
            </a:r>
            <a:endParaRPr lang="en-US" sz="3200" b="1"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5" name="Picture 34">
            <a:extLst>
              <a:ext uri="{FF2B5EF4-FFF2-40B4-BE49-F238E27FC236}">
                <a16:creationId xmlns:a16="http://schemas.microsoft.com/office/drawing/2014/main" id="{3A335142-693F-45D9-B8B9-1C85F79E8F51}"/>
              </a:ext>
            </a:extLst>
          </p:cNvPr>
          <p:cNvPicPr>
            <a:picLocks noChangeAspect="1"/>
          </p:cNvPicPr>
          <p:nvPr/>
        </p:nvPicPr>
        <p:blipFill rotWithShape="1">
          <a:blip r:embed="rId16"/>
          <a:srcRect l="5304" t="13405" r="3554"/>
          <a:stretch/>
        </p:blipFill>
        <p:spPr>
          <a:xfrm>
            <a:off x="30151966" y="14858537"/>
            <a:ext cx="12840402" cy="5420938"/>
          </a:xfrm>
          <a:prstGeom prst="rect">
            <a:avLst/>
          </a:prstGeom>
        </p:spPr>
      </p:pic>
      <p:sp>
        <p:nvSpPr>
          <p:cNvPr id="37" name="TextBox 36">
            <a:extLst>
              <a:ext uri="{FF2B5EF4-FFF2-40B4-BE49-F238E27FC236}">
                <a16:creationId xmlns:a16="http://schemas.microsoft.com/office/drawing/2014/main" id="{5E31EEEF-89BF-41C8-AC7E-B68593E4B3FB}"/>
              </a:ext>
            </a:extLst>
          </p:cNvPr>
          <p:cNvSpPr txBox="1"/>
          <p:nvPr/>
        </p:nvSpPr>
        <p:spPr>
          <a:xfrm>
            <a:off x="30050509" y="20438241"/>
            <a:ext cx="12803742" cy="1146211"/>
          </a:xfrm>
          <a:prstGeom prst="rect">
            <a:avLst/>
          </a:prstGeom>
          <a:noFill/>
        </p:spPr>
        <p:txBody>
          <a:bodyPr wrap="square">
            <a:spAutoFit/>
          </a:bodyPr>
          <a:lstStyle/>
          <a:p>
            <a:pPr marL="0" marR="0">
              <a:lnSpc>
                <a:spcPct val="107000"/>
              </a:lnSpc>
              <a:spcBef>
                <a:spcPts val="0"/>
              </a:spcBef>
              <a:spcAft>
                <a:spcPts val="800"/>
              </a:spcAft>
            </a:pPr>
            <a:r>
              <a:rPr lang="en-US" sz="3200" b="1" dirty="0">
                <a:effectLst/>
                <a:latin typeface="Sanskrit Text" panose="02020503050405020304" pitchFamily="18" charset="0"/>
                <a:ea typeface="Calibri" panose="020F0502020204030204" pitchFamily="34" charset="0"/>
                <a:cs typeface="Times New Roman" panose="02020603050405020304" pitchFamily="18" charset="0"/>
              </a:rPr>
              <a:t>Chart 1: variants detected at varying input read numbers for WV-SARS-CoV-2 samples.</a:t>
            </a:r>
            <a:endParaRPr lang="en-US" sz="32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9" name="TextBox 38">
            <a:extLst>
              <a:ext uri="{FF2B5EF4-FFF2-40B4-BE49-F238E27FC236}">
                <a16:creationId xmlns:a16="http://schemas.microsoft.com/office/drawing/2014/main" id="{3128FEF8-CAD0-4CEA-9A62-89A473CF0D13}"/>
              </a:ext>
            </a:extLst>
          </p:cNvPr>
          <p:cNvSpPr txBox="1"/>
          <p:nvPr/>
        </p:nvSpPr>
        <p:spPr>
          <a:xfrm>
            <a:off x="29999780" y="29429378"/>
            <a:ext cx="12840402" cy="4095993"/>
          </a:xfrm>
          <a:prstGeom prst="rect">
            <a:avLst/>
          </a:prstGeom>
          <a:noFill/>
        </p:spPr>
        <p:txBody>
          <a:bodyPr wrap="square">
            <a:spAutoFit/>
          </a:bodyPr>
          <a:lstStyle/>
          <a:p>
            <a:pPr marL="0" marR="0">
              <a:lnSpc>
                <a:spcPct val="107000"/>
              </a:lnSpc>
              <a:spcBef>
                <a:spcPts val="0"/>
              </a:spcBef>
              <a:spcAft>
                <a:spcPts val="800"/>
              </a:spcAft>
            </a:pPr>
            <a:r>
              <a:rPr lang="en-US" sz="5000" b="1" dirty="0">
                <a:effectLst/>
                <a:latin typeface="Sanskrit Text" panose="02020503050405020304" pitchFamily="18" charset="0"/>
                <a:ea typeface="Calibri" panose="020F0502020204030204" pitchFamily="34" charset="0"/>
                <a:cs typeface="Times New Roman" panose="02020603050405020304" pitchFamily="18" charset="0"/>
              </a:rPr>
              <a:t>References</a:t>
            </a:r>
            <a:endParaRPr lang="en-US" sz="5000" dirty="0">
              <a:effectLst/>
              <a:latin typeface="Sanskrit Text" panose="02020503050405020304" pitchFamily="18" charset="0"/>
              <a:ea typeface="Calibri" panose="020F0502020204030204" pitchFamily="34" charset="0"/>
              <a:cs typeface="Sanskrit Text" panose="02020503050405020304" pitchFamily="18" charset="0"/>
            </a:endParaRPr>
          </a:p>
          <a:p>
            <a:pPr marL="360045" marR="0" indent="-360045"/>
            <a:r>
              <a:rPr lang="en-US" sz="4000" dirty="0">
                <a:effectLst/>
                <a:latin typeface="Sanskrit Text" panose="02020503050405020304" pitchFamily="18" charset="0"/>
                <a:ea typeface="Times New Roman" panose="02020603050405020304" pitchFamily="18" charset="0"/>
                <a:cs typeface="Sanskrit Text" panose="02020503050405020304" pitchFamily="18" charset="0"/>
              </a:rPr>
              <a:t>1. Mayo Foundation for Medical Education and Research. </a:t>
            </a:r>
            <a:r>
              <a:rPr lang="en-US" sz="4000" i="1" dirty="0">
                <a:effectLst/>
                <a:latin typeface="Sanskrit Text" panose="02020503050405020304" pitchFamily="18" charset="0"/>
                <a:ea typeface="Times New Roman" panose="02020603050405020304" pitchFamily="18" charset="0"/>
                <a:cs typeface="Sanskrit Text" panose="02020503050405020304" pitchFamily="18" charset="0"/>
              </a:rPr>
              <a:t>West Virginia Coronavirus Map: Tracking the Trends</a:t>
            </a:r>
            <a:r>
              <a:rPr lang="en-US" sz="4000" dirty="0">
                <a:effectLst/>
                <a:latin typeface="Sanskrit Text" panose="02020503050405020304" pitchFamily="18" charset="0"/>
                <a:ea typeface="Times New Roman" panose="02020603050405020304" pitchFamily="18" charset="0"/>
                <a:cs typeface="Sanskrit Text" panose="02020503050405020304" pitchFamily="18" charset="0"/>
              </a:rPr>
              <a:t>. Mayo Clinic. https://www.mayoclinic.org/coronavirus-covid-19/map/west-virginia. </a:t>
            </a:r>
          </a:p>
        </p:txBody>
      </p:sp>
    </p:spTree>
    <p:extLst>
      <p:ext uri="{BB962C8B-B14F-4D97-AF65-F5344CB8AC3E}">
        <p14:creationId xmlns:p14="http://schemas.microsoft.com/office/powerpoint/2010/main" val="12779032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4221</TotalTime>
  <Words>702</Words>
  <Application>Microsoft Office PowerPoint</Application>
  <PresentationFormat>Custom</PresentationFormat>
  <Paragraphs>27</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Sanskrit Text</vt:lpstr>
      <vt:lpstr>SansSerif</vt:lpstr>
      <vt:lpstr>Office Theme</vt:lpstr>
      <vt:lpstr>Testing Minimum Assembly Read Depth in SARS-CoV-2 Sequencing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Testing Minimum Assembly Read Depth  in SARS-CoV-2 Sequencing Analysis</dc:title>
  <dc:creator>Chris Carver</dc:creator>
  <cp:lastModifiedBy>sharmel Cavender</cp:lastModifiedBy>
  <cp:revision>25</cp:revision>
  <dcterms:created xsi:type="dcterms:W3CDTF">2021-07-16T18:15:11Z</dcterms:created>
  <dcterms:modified xsi:type="dcterms:W3CDTF">2021-07-25T17:29:57Z</dcterms:modified>
</cp:coreProperties>
</file>

<file path=docProps/thumbnail.jpeg>
</file>